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charts/chart7.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Default Extension="vml" ContentType="application/vnd.openxmlformats-officedocument.vmlDrawing"/>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48" r:id="rId1"/>
    <p:sldMasterId id="2147485823" r:id="rId2"/>
    <p:sldMasterId id="2147485835" r:id="rId3"/>
    <p:sldMasterId id="2147485847" r:id="rId4"/>
  </p:sldMasterIdLst>
  <p:notesMasterIdLst>
    <p:notesMasterId r:id="rId59"/>
  </p:notesMasterIdLst>
  <p:sldIdLst>
    <p:sldId id="572" r:id="rId5"/>
    <p:sldId id="567" r:id="rId6"/>
    <p:sldId id="258" r:id="rId7"/>
    <p:sldId id="583" r:id="rId8"/>
    <p:sldId id="573" r:id="rId9"/>
    <p:sldId id="577" r:id="rId10"/>
    <p:sldId id="541" r:id="rId11"/>
    <p:sldId id="659" r:id="rId12"/>
    <p:sldId id="542" r:id="rId13"/>
    <p:sldId id="568" r:id="rId14"/>
    <p:sldId id="570" r:id="rId15"/>
    <p:sldId id="585" r:id="rId16"/>
    <p:sldId id="642" r:id="rId17"/>
    <p:sldId id="587" r:id="rId18"/>
    <p:sldId id="353" r:id="rId19"/>
    <p:sldId id="357" r:id="rId20"/>
    <p:sldId id="453" r:id="rId21"/>
    <p:sldId id="558" r:id="rId22"/>
    <p:sldId id="559" r:id="rId23"/>
    <p:sldId id="560" r:id="rId24"/>
    <p:sldId id="561" r:id="rId25"/>
    <p:sldId id="588" r:id="rId26"/>
    <p:sldId id="562" r:id="rId27"/>
    <p:sldId id="563" r:id="rId28"/>
    <p:sldId id="640" r:id="rId29"/>
    <p:sldId id="641" r:id="rId30"/>
    <p:sldId id="564" r:id="rId31"/>
    <p:sldId id="565" r:id="rId32"/>
    <p:sldId id="566" r:id="rId33"/>
    <p:sldId id="624" r:id="rId34"/>
    <p:sldId id="614" r:id="rId35"/>
    <p:sldId id="533" r:id="rId36"/>
    <p:sldId id="625" r:id="rId37"/>
    <p:sldId id="626" r:id="rId38"/>
    <p:sldId id="629" r:id="rId39"/>
    <p:sldId id="630" r:id="rId40"/>
    <p:sldId id="532" r:id="rId41"/>
    <p:sldId id="651" r:id="rId42"/>
    <p:sldId id="623" r:id="rId43"/>
    <p:sldId id="602" r:id="rId44"/>
    <p:sldId id="612" r:id="rId45"/>
    <p:sldId id="657" r:id="rId46"/>
    <p:sldId id="658" r:id="rId47"/>
    <p:sldId id="660" r:id="rId48"/>
    <p:sldId id="655" r:id="rId49"/>
    <p:sldId id="656" r:id="rId50"/>
    <p:sldId id="653" r:id="rId51"/>
    <p:sldId id="654" r:id="rId52"/>
    <p:sldId id="649" r:id="rId53"/>
    <p:sldId id="591" r:id="rId54"/>
    <p:sldId id="593" r:id="rId55"/>
    <p:sldId id="590" r:id="rId56"/>
    <p:sldId id="648" r:id="rId57"/>
    <p:sldId id="661" r:id="rId58"/>
  </p:sldIdLst>
  <p:sldSz cx="9144000" cy="6858000" type="screen4x3"/>
  <p:notesSz cx="6858000" cy="9144000"/>
  <p:defaultTextStyle>
    <a:defPPr>
      <a:defRPr lang="ar-SA"/>
    </a:defPPr>
    <a:lvl1pPr algn="ctr" rtl="1" fontAlgn="base">
      <a:spcBef>
        <a:spcPct val="0"/>
      </a:spcBef>
      <a:spcAft>
        <a:spcPct val="0"/>
      </a:spcAft>
      <a:defRPr kern="1200">
        <a:solidFill>
          <a:schemeClr val="tx1"/>
        </a:solidFill>
        <a:latin typeface="Arial" pitchFamily="34" charset="0"/>
        <a:ea typeface="+mn-ea"/>
        <a:cs typeface="Arial" pitchFamily="34" charset="0"/>
      </a:defRPr>
    </a:lvl1pPr>
    <a:lvl2pPr marL="457200" algn="ctr" rtl="1" fontAlgn="base">
      <a:spcBef>
        <a:spcPct val="0"/>
      </a:spcBef>
      <a:spcAft>
        <a:spcPct val="0"/>
      </a:spcAft>
      <a:defRPr kern="1200">
        <a:solidFill>
          <a:schemeClr val="tx1"/>
        </a:solidFill>
        <a:latin typeface="Arial" pitchFamily="34" charset="0"/>
        <a:ea typeface="+mn-ea"/>
        <a:cs typeface="Arial" pitchFamily="34" charset="0"/>
      </a:defRPr>
    </a:lvl2pPr>
    <a:lvl3pPr marL="914400" algn="ctr" rtl="1" fontAlgn="base">
      <a:spcBef>
        <a:spcPct val="0"/>
      </a:spcBef>
      <a:spcAft>
        <a:spcPct val="0"/>
      </a:spcAft>
      <a:defRPr kern="1200">
        <a:solidFill>
          <a:schemeClr val="tx1"/>
        </a:solidFill>
        <a:latin typeface="Arial" pitchFamily="34" charset="0"/>
        <a:ea typeface="+mn-ea"/>
        <a:cs typeface="Arial" pitchFamily="34" charset="0"/>
      </a:defRPr>
    </a:lvl3pPr>
    <a:lvl4pPr marL="1371600" algn="ctr" rtl="1" fontAlgn="base">
      <a:spcBef>
        <a:spcPct val="0"/>
      </a:spcBef>
      <a:spcAft>
        <a:spcPct val="0"/>
      </a:spcAft>
      <a:defRPr kern="1200">
        <a:solidFill>
          <a:schemeClr val="tx1"/>
        </a:solidFill>
        <a:latin typeface="Arial" pitchFamily="34" charset="0"/>
        <a:ea typeface="+mn-ea"/>
        <a:cs typeface="Arial" pitchFamily="34" charset="0"/>
      </a:defRPr>
    </a:lvl4pPr>
    <a:lvl5pPr marL="1828800" algn="ct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800000"/>
    <a:srgbClr val="0DFF7A"/>
    <a:srgbClr val="333300"/>
    <a:srgbClr val="003300"/>
    <a:srgbClr val="000099"/>
    <a:srgbClr val="336600"/>
    <a:srgbClr val="FFFF99"/>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43" autoAdjust="0"/>
    <p:restoredTop sz="94660"/>
  </p:normalViewPr>
  <p:slideViewPr>
    <p:cSldViewPr>
      <p:cViewPr varScale="1">
        <p:scale>
          <a:sx n="65" d="100"/>
          <a:sy n="65" d="100"/>
        </p:scale>
        <p:origin x="-648" y="-114"/>
      </p:cViewPr>
      <p:guideLst>
        <p:guide orient="horz" pos="2160"/>
        <p:guide pos="2880"/>
      </p:guideLst>
    </p:cSldViewPr>
  </p:slideViewPr>
  <p:notesTextViewPr>
    <p:cViewPr>
      <p:scale>
        <a:sx n="100" d="100"/>
        <a:sy n="100" d="100"/>
      </p:scale>
      <p:origin x="0" y="0"/>
    </p:cViewPr>
  </p:notesTextViewPr>
  <p:sorterViewPr>
    <p:cViewPr>
      <p:scale>
        <a:sx n="54" d="100"/>
        <a:sy n="54" d="100"/>
      </p:scale>
      <p:origin x="0" y="3941"/>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image" Target="../media/image26.jpeg"/></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image" Target="../media/image26.jpeg"/></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image" Target="../media/image28.jpeg"/><Relationship Id="rId1" Type="http://schemas.openxmlformats.org/officeDocument/2006/relationships/image" Target="../media/image26.jpe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7.xlsx"/><Relationship Id="rId1" Type="http://schemas.openxmlformats.org/officeDocument/2006/relationships/image" Target="../media/image32.jpe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8.xlsx"/><Relationship Id="rId1" Type="http://schemas.openxmlformats.org/officeDocument/2006/relationships/image" Target="../media/image28.jpe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a-IR"/>
  <c:chart>
    <c:plotArea>
      <c:layout>
        <c:manualLayout>
          <c:layoutTarget val="inner"/>
          <c:xMode val="edge"/>
          <c:yMode val="edge"/>
          <c:x val="0.15126050420168066"/>
          <c:y val="5.2631578947368432E-2"/>
          <c:w val="0.8679471788715486"/>
          <c:h val="0.72267206477732759"/>
        </c:manualLayout>
      </c:layout>
      <c:lineChart>
        <c:grouping val="standard"/>
        <c:ser>
          <c:idx val="0"/>
          <c:order val="0"/>
          <c:tx>
            <c:strRef>
              <c:f>Sheet1!$A$2</c:f>
              <c:strCache>
                <c:ptCount val="1"/>
                <c:pt idx="0">
                  <c:v>INC.</c:v>
                </c:pt>
              </c:strCache>
            </c:strRef>
          </c:tx>
          <c:spPr>
            <a:ln w="63288">
              <a:solidFill>
                <a:srgbClr val="800080"/>
              </a:solidFill>
              <a:prstDash val="solid"/>
            </a:ln>
          </c:spPr>
          <c:marker>
            <c:symbol val="diamond"/>
            <c:size val="16"/>
            <c:spPr>
              <a:solidFill>
                <a:srgbClr val="800080"/>
              </a:solidFill>
              <a:ln>
                <a:solidFill>
                  <a:srgbClr val="FFFF00"/>
                </a:solidFill>
                <a:prstDash val="solid"/>
              </a:ln>
            </c:spPr>
          </c:marker>
          <c:cat>
            <c:numRef>
              <c:f>Sheet1!$B$1:$AK$1</c:f>
              <c:numCache>
                <c:formatCode>General</c:formatCode>
                <c:ptCount val="36"/>
                <c:pt idx="0">
                  <c:v>1356</c:v>
                </c:pt>
                <c:pt idx="1">
                  <c:v>1357</c:v>
                </c:pt>
                <c:pt idx="2">
                  <c:v>1358</c:v>
                </c:pt>
                <c:pt idx="3">
                  <c:v>1359</c:v>
                </c:pt>
                <c:pt idx="4">
                  <c:v>1360</c:v>
                </c:pt>
                <c:pt idx="5">
                  <c:v>1361</c:v>
                </c:pt>
                <c:pt idx="6">
                  <c:v>1362</c:v>
                </c:pt>
                <c:pt idx="7">
                  <c:v>1363</c:v>
                </c:pt>
                <c:pt idx="8">
                  <c:v>1364</c:v>
                </c:pt>
                <c:pt idx="9">
                  <c:v>1365</c:v>
                </c:pt>
                <c:pt idx="10">
                  <c:v>1366</c:v>
                </c:pt>
                <c:pt idx="11">
                  <c:v>1367</c:v>
                </c:pt>
                <c:pt idx="12">
                  <c:v>1368</c:v>
                </c:pt>
                <c:pt idx="13">
                  <c:v>1369</c:v>
                </c:pt>
                <c:pt idx="14">
                  <c:v>1370</c:v>
                </c:pt>
                <c:pt idx="15">
                  <c:v>1371</c:v>
                </c:pt>
                <c:pt idx="16">
                  <c:v>1372</c:v>
                </c:pt>
                <c:pt idx="17">
                  <c:v>1373</c:v>
                </c:pt>
                <c:pt idx="18">
                  <c:v>1374</c:v>
                </c:pt>
                <c:pt idx="19">
                  <c:v>1375</c:v>
                </c:pt>
                <c:pt idx="20">
                  <c:v>1376</c:v>
                </c:pt>
                <c:pt idx="21">
                  <c:v>1377</c:v>
                </c:pt>
                <c:pt idx="22">
                  <c:v>1378</c:v>
                </c:pt>
                <c:pt idx="23">
                  <c:v>1379</c:v>
                </c:pt>
                <c:pt idx="24">
                  <c:v>1380</c:v>
                </c:pt>
                <c:pt idx="25">
                  <c:v>1381</c:v>
                </c:pt>
                <c:pt idx="26">
                  <c:v>1382</c:v>
                </c:pt>
                <c:pt idx="27">
                  <c:v>1383</c:v>
                </c:pt>
                <c:pt idx="28">
                  <c:v>1384</c:v>
                </c:pt>
                <c:pt idx="29">
                  <c:v>1385</c:v>
                </c:pt>
                <c:pt idx="30">
                  <c:v>1386</c:v>
                </c:pt>
                <c:pt idx="31">
                  <c:v>1387</c:v>
                </c:pt>
                <c:pt idx="32">
                  <c:v>1388</c:v>
                </c:pt>
                <c:pt idx="33">
                  <c:v>1389</c:v>
                </c:pt>
                <c:pt idx="34">
                  <c:v>1390</c:v>
                </c:pt>
                <c:pt idx="35">
                  <c:v>1391</c:v>
                </c:pt>
              </c:numCache>
            </c:numRef>
          </c:cat>
          <c:val>
            <c:numRef>
              <c:f>Sheet1!$B$2:$AK$2</c:f>
              <c:numCache>
                <c:formatCode>General</c:formatCode>
                <c:ptCount val="36"/>
                <c:pt idx="0">
                  <c:v>29</c:v>
                </c:pt>
                <c:pt idx="1">
                  <c:v>15</c:v>
                </c:pt>
                <c:pt idx="2">
                  <c:v>9</c:v>
                </c:pt>
                <c:pt idx="3">
                  <c:v>11</c:v>
                </c:pt>
                <c:pt idx="4">
                  <c:v>23</c:v>
                </c:pt>
                <c:pt idx="5">
                  <c:v>36</c:v>
                </c:pt>
                <c:pt idx="6">
                  <c:v>36</c:v>
                </c:pt>
                <c:pt idx="7">
                  <c:v>48</c:v>
                </c:pt>
                <c:pt idx="8">
                  <c:v>32</c:v>
                </c:pt>
                <c:pt idx="9">
                  <c:v>26</c:v>
                </c:pt>
                <c:pt idx="10">
                  <c:v>42</c:v>
                </c:pt>
                <c:pt idx="11">
                  <c:v>35</c:v>
                </c:pt>
                <c:pt idx="12">
                  <c:v>28</c:v>
                </c:pt>
                <c:pt idx="13">
                  <c:v>33</c:v>
                </c:pt>
                <c:pt idx="14">
                  <c:v>25.3</c:v>
                </c:pt>
                <c:pt idx="15">
                  <c:v>20.6</c:v>
                </c:pt>
                <c:pt idx="16">
                  <c:v>23.25</c:v>
                </c:pt>
                <c:pt idx="17">
                  <c:v>34.5</c:v>
                </c:pt>
                <c:pt idx="18">
                  <c:v>27.419999999999987</c:v>
                </c:pt>
                <c:pt idx="19">
                  <c:v>35.74</c:v>
                </c:pt>
                <c:pt idx="20">
                  <c:v>39.230000000000011</c:v>
                </c:pt>
                <c:pt idx="21">
                  <c:v>30.18</c:v>
                </c:pt>
                <c:pt idx="22">
                  <c:v>30.310000000000031</c:v>
                </c:pt>
                <c:pt idx="23">
                  <c:v>20.2</c:v>
                </c:pt>
                <c:pt idx="24">
                  <c:v>22.29</c:v>
                </c:pt>
                <c:pt idx="25">
                  <c:v>20.8</c:v>
                </c:pt>
                <c:pt idx="26">
                  <c:v>31.99</c:v>
                </c:pt>
                <c:pt idx="27">
                  <c:v>40.21</c:v>
                </c:pt>
                <c:pt idx="28">
                  <c:v>31.57</c:v>
                </c:pt>
                <c:pt idx="29">
                  <c:v>35</c:v>
                </c:pt>
                <c:pt idx="30">
                  <c:v>37</c:v>
                </c:pt>
                <c:pt idx="31">
                  <c:v>37</c:v>
                </c:pt>
                <c:pt idx="32">
                  <c:v>32.1</c:v>
                </c:pt>
                <c:pt idx="33">
                  <c:v>28</c:v>
                </c:pt>
                <c:pt idx="34">
                  <c:v>26.8</c:v>
                </c:pt>
                <c:pt idx="35">
                  <c:v>25</c:v>
                </c:pt>
              </c:numCache>
            </c:numRef>
          </c:val>
        </c:ser>
        <c:marker val="1"/>
        <c:axId val="82220928"/>
        <c:axId val="88963712"/>
      </c:lineChart>
      <c:lineChart>
        <c:grouping val="standard"/>
        <c:ser>
          <c:idx val="1"/>
          <c:order val="1"/>
          <c:tx>
            <c:strRef>
              <c:f>Sheet1!$A$3</c:f>
              <c:strCache>
                <c:ptCount val="1"/>
                <c:pt idx="0">
                  <c:v>CASE</c:v>
                </c:pt>
              </c:strCache>
            </c:strRef>
          </c:tx>
          <c:spPr>
            <a:ln w="42193">
              <a:solidFill>
                <a:schemeClr val="accent1">
                  <a:lumMod val="75000"/>
                </a:schemeClr>
              </a:solidFill>
              <a:prstDash val="solid"/>
            </a:ln>
          </c:spPr>
          <c:marker>
            <c:symbol val="square"/>
            <c:size val="8"/>
            <c:spPr>
              <a:solidFill>
                <a:srgbClr val="FFFF00"/>
              </a:solidFill>
              <a:ln>
                <a:solidFill>
                  <a:srgbClr val="333333"/>
                </a:solidFill>
                <a:prstDash val="solid"/>
              </a:ln>
            </c:spPr>
          </c:marker>
          <c:cat>
            <c:numRef>
              <c:f>Sheet1!$B$1:$AK$1</c:f>
              <c:numCache>
                <c:formatCode>General</c:formatCode>
                <c:ptCount val="36"/>
                <c:pt idx="0">
                  <c:v>1356</c:v>
                </c:pt>
                <c:pt idx="1">
                  <c:v>1357</c:v>
                </c:pt>
                <c:pt idx="2">
                  <c:v>1358</c:v>
                </c:pt>
                <c:pt idx="3">
                  <c:v>1359</c:v>
                </c:pt>
                <c:pt idx="4">
                  <c:v>1360</c:v>
                </c:pt>
                <c:pt idx="5">
                  <c:v>1361</c:v>
                </c:pt>
                <c:pt idx="6">
                  <c:v>1362</c:v>
                </c:pt>
                <c:pt idx="7">
                  <c:v>1363</c:v>
                </c:pt>
                <c:pt idx="8">
                  <c:v>1364</c:v>
                </c:pt>
                <c:pt idx="9">
                  <c:v>1365</c:v>
                </c:pt>
                <c:pt idx="10">
                  <c:v>1366</c:v>
                </c:pt>
                <c:pt idx="11">
                  <c:v>1367</c:v>
                </c:pt>
                <c:pt idx="12">
                  <c:v>1368</c:v>
                </c:pt>
                <c:pt idx="13">
                  <c:v>1369</c:v>
                </c:pt>
                <c:pt idx="14">
                  <c:v>1370</c:v>
                </c:pt>
                <c:pt idx="15">
                  <c:v>1371</c:v>
                </c:pt>
                <c:pt idx="16">
                  <c:v>1372</c:v>
                </c:pt>
                <c:pt idx="17">
                  <c:v>1373</c:v>
                </c:pt>
                <c:pt idx="18">
                  <c:v>1374</c:v>
                </c:pt>
                <c:pt idx="19">
                  <c:v>1375</c:v>
                </c:pt>
                <c:pt idx="20">
                  <c:v>1376</c:v>
                </c:pt>
                <c:pt idx="21">
                  <c:v>1377</c:v>
                </c:pt>
                <c:pt idx="22">
                  <c:v>1378</c:v>
                </c:pt>
                <c:pt idx="23">
                  <c:v>1379</c:v>
                </c:pt>
                <c:pt idx="24">
                  <c:v>1380</c:v>
                </c:pt>
                <c:pt idx="25">
                  <c:v>1381</c:v>
                </c:pt>
                <c:pt idx="26">
                  <c:v>1382</c:v>
                </c:pt>
                <c:pt idx="27">
                  <c:v>1383</c:v>
                </c:pt>
                <c:pt idx="28">
                  <c:v>1384</c:v>
                </c:pt>
                <c:pt idx="29">
                  <c:v>1385</c:v>
                </c:pt>
                <c:pt idx="30">
                  <c:v>1386</c:v>
                </c:pt>
                <c:pt idx="31">
                  <c:v>1387</c:v>
                </c:pt>
                <c:pt idx="32">
                  <c:v>1388</c:v>
                </c:pt>
                <c:pt idx="33">
                  <c:v>1389</c:v>
                </c:pt>
                <c:pt idx="34">
                  <c:v>1390</c:v>
                </c:pt>
                <c:pt idx="35">
                  <c:v>1391</c:v>
                </c:pt>
              </c:numCache>
            </c:numRef>
          </c:cat>
          <c:val>
            <c:numRef>
              <c:f>Sheet1!$B$3:$AK$3</c:f>
              <c:numCache>
                <c:formatCode>General</c:formatCode>
                <c:ptCount val="36"/>
                <c:pt idx="0">
                  <c:v>12090</c:v>
                </c:pt>
                <c:pt idx="1">
                  <c:v>6199</c:v>
                </c:pt>
                <c:pt idx="2">
                  <c:v>3819</c:v>
                </c:pt>
                <c:pt idx="3">
                  <c:v>4827</c:v>
                </c:pt>
                <c:pt idx="4">
                  <c:v>10217</c:v>
                </c:pt>
                <c:pt idx="5">
                  <c:v>16123</c:v>
                </c:pt>
                <c:pt idx="6">
                  <c:v>15635</c:v>
                </c:pt>
                <c:pt idx="7">
                  <c:v>21863</c:v>
                </c:pt>
                <c:pt idx="8">
                  <c:v>15235</c:v>
                </c:pt>
                <c:pt idx="9">
                  <c:v>12578</c:v>
                </c:pt>
                <c:pt idx="10">
                  <c:v>21224</c:v>
                </c:pt>
                <c:pt idx="11">
                  <c:v>18954</c:v>
                </c:pt>
                <c:pt idx="12">
                  <c:v>15757</c:v>
                </c:pt>
                <c:pt idx="13">
                  <c:v>19198</c:v>
                </c:pt>
                <c:pt idx="14">
                  <c:v>14698</c:v>
                </c:pt>
                <c:pt idx="15">
                  <c:v>11145</c:v>
                </c:pt>
                <c:pt idx="16">
                  <c:v>13873</c:v>
                </c:pt>
                <c:pt idx="17">
                  <c:v>20718</c:v>
                </c:pt>
                <c:pt idx="18">
                  <c:v>16821</c:v>
                </c:pt>
                <c:pt idx="19">
                  <c:v>22030</c:v>
                </c:pt>
                <c:pt idx="20">
                  <c:v>23842</c:v>
                </c:pt>
                <c:pt idx="21">
                  <c:v>18560</c:v>
                </c:pt>
                <c:pt idx="22">
                  <c:v>18863</c:v>
                </c:pt>
                <c:pt idx="23">
                  <c:v>12727</c:v>
                </c:pt>
                <c:pt idx="24">
                  <c:v>14505</c:v>
                </c:pt>
                <c:pt idx="25">
                  <c:v>13729</c:v>
                </c:pt>
                <c:pt idx="26">
                  <c:v>21522</c:v>
                </c:pt>
                <c:pt idx="27">
                  <c:v>27517</c:v>
                </c:pt>
                <c:pt idx="28">
                  <c:v>21419</c:v>
                </c:pt>
                <c:pt idx="29">
                  <c:v>24517</c:v>
                </c:pt>
                <c:pt idx="30">
                  <c:v>26493</c:v>
                </c:pt>
                <c:pt idx="31">
                  <c:v>26824</c:v>
                </c:pt>
                <c:pt idx="32">
                  <c:v>23626</c:v>
                </c:pt>
                <c:pt idx="33">
                  <c:v>20593</c:v>
                </c:pt>
                <c:pt idx="34">
                  <c:v>20329</c:v>
                </c:pt>
                <c:pt idx="35">
                  <c:v>18880</c:v>
                </c:pt>
              </c:numCache>
            </c:numRef>
          </c:val>
        </c:ser>
        <c:marker val="1"/>
        <c:axId val="89020288"/>
        <c:axId val="89021824"/>
      </c:lineChart>
      <c:catAx>
        <c:axId val="82220928"/>
        <c:scaling>
          <c:orientation val="minMax"/>
        </c:scaling>
        <c:axPos val="b"/>
        <c:title>
          <c:tx>
            <c:rich>
              <a:bodyPr/>
              <a:lstStyle/>
              <a:p>
                <a:pPr>
                  <a:defRPr sz="1988" b="1" i="0" u="none" strike="noStrike" baseline="0">
                    <a:solidFill>
                      <a:srgbClr val="000000"/>
                    </a:solidFill>
                    <a:latin typeface="Arial"/>
                    <a:ea typeface="Arial"/>
                    <a:cs typeface="Arial"/>
                  </a:defRPr>
                </a:pPr>
                <a:r>
                  <a:rPr lang="en-GB"/>
                  <a:t>I</a:t>
                </a:r>
              </a:p>
            </c:rich>
          </c:tx>
          <c:layout>
            <c:manualLayout>
              <c:xMode val="edge"/>
              <c:yMode val="edge"/>
              <c:x val="0.15136478270626369"/>
              <c:y val="0"/>
            </c:manualLayout>
          </c:layout>
          <c:spPr>
            <a:gradFill rotWithShape="0">
              <a:gsLst>
                <a:gs pos="0">
                  <a:srgbClr val="800080"/>
                </a:gs>
                <a:gs pos="50000">
                  <a:srgbClr val="FFFF99"/>
                </a:gs>
                <a:gs pos="100000">
                  <a:srgbClr val="800080"/>
                </a:gs>
              </a:gsLst>
              <a:lin ang="5400000" scaled="1"/>
            </a:gradFill>
            <a:ln w="42193">
              <a:noFill/>
            </a:ln>
          </c:spPr>
        </c:title>
        <c:numFmt formatCode="General" sourceLinked="1"/>
        <c:tickLblPos val="nextTo"/>
        <c:spPr>
          <a:ln w="5272">
            <a:solidFill>
              <a:schemeClr val="tx1"/>
            </a:solidFill>
            <a:prstDash val="solid"/>
          </a:ln>
        </c:spPr>
        <c:txPr>
          <a:bodyPr rot="-2700000" vert="horz"/>
          <a:lstStyle/>
          <a:p>
            <a:pPr>
              <a:defRPr sz="2992" b="1" i="0" u="none" strike="noStrike" baseline="0">
                <a:solidFill>
                  <a:srgbClr val="000000"/>
                </a:solidFill>
                <a:latin typeface="Arial"/>
                <a:ea typeface="Arial"/>
                <a:cs typeface="Arial"/>
              </a:defRPr>
            </a:pPr>
            <a:endParaRPr lang="fa-IR"/>
          </a:p>
        </c:txPr>
        <c:crossAx val="88963712"/>
        <c:crosses val="autoZero"/>
        <c:auto val="1"/>
        <c:lblAlgn val="ctr"/>
        <c:lblOffset val="100"/>
        <c:tickMarkSkip val="1"/>
      </c:catAx>
      <c:valAx>
        <c:axId val="88963712"/>
        <c:scaling>
          <c:orientation val="minMax"/>
        </c:scaling>
        <c:axPos val="l"/>
        <c:majorGridlines>
          <c:spPr>
            <a:ln w="21096">
              <a:solidFill>
                <a:schemeClr val="tx1"/>
              </a:solidFill>
              <a:prstDash val="solid"/>
            </a:ln>
          </c:spPr>
        </c:majorGridlines>
        <c:numFmt formatCode="General" sourceLinked="1"/>
        <c:tickLblPos val="nextTo"/>
        <c:spPr>
          <a:ln w="5272">
            <a:solidFill>
              <a:schemeClr val="tx1"/>
            </a:solidFill>
            <a:prstDash val="solid"/>
          </a:ln>
        </c:spPr>
        <c:txPr>
          <a:bodyPr rot="0" vert="horz"/>
          <a:lstStyle/>
          <a:p>
            <a:pPr>
              <a:defRPr sz="1698" b="1" i="0" u="none" strike="noStrike" baseline="0">
                <a:solidFill>
                  <a:srgbClr val="000000"/>
                </a:solidFill>
                <a:latin typeface="Arial"/>
                <a:ea typeface="Arial"/>
                <a:cs typeface="Arial"/>
              </a:defRPr>
            </a:pPr>
            <a:endParaRPr lang="fa-IR"/>
          </a:p>
        </c:txPr>
        <c:crossAx val="82220928"/>
        <c:crosses val="autoZero"/>
        <c:crossBetween val="between"/>
      </c:valAx>
      <c:catAx>
        <c:axId val="89020288"/>
        <c:scaling>
          <c:orientation val="minMax"/>
        </c:scaling>
        <c:delete val="1"/>
        <c:axPos val="b"/>
        <c:numFmt formatCode="General" sourceLinked="1"/>
        <c:tickLblPos val="none"/>
        <c:crossAx val="89021824"/>
        <c:crosses val="autoZero"/>
        <c:auto val="1"/>
        <c:lblAlgn val="ctr"/>
        <c:lblOffset val="100"/>
      </c:catAx>
      <c:valAx>
        <c:axId val="89021824"/>
        <c:scaling>
          <c:orientation val="minMax"/>
        </c:scaling>
        <c:axPos val="r"/>
        <c:numFmt formatCode="General" sourceLinked="1"/>
        <c:majorTickMark val="cross"/>
        <c:tickLblPos val="nextTo"/>
        <c:spPr>
          <a:ln w="5272">
            <a:solidFill>
              <a:schemeClr val="tx1"/>
            </a:solidFill>
            <a:prstDash val="solid"/>
          </a:ln>
        </c:spPr>
        <c:txPr>
          <a:bodyPr rot="0" vert="horz"/>
          <a:lstStyle/>
          <a:p>
            <a:pPr>
              <a:defRPr sz="1698" b="1" i="0" u="none" strike="noStrike" baseline="0">
                <a:solidFill>
                  <a:srgbClr val="000000"/>
                </a:solidFill>
                <a:latin typeface="Arial"/>
                <a:ea typeface="Arial"/>
                <a:cs typeface="Arial"/>
              </a:defRPr>
            </a:pPr>
            <a:endParaRPr lang="fa-IR"/>
          </a:p>
        </c:txPr>
        <c:crossAx val="89020288"/>
        <c:crosses val="max"/>
        <c:crossBetween val="between"/>
      </c:valAx>
      <c:dTable>
        <c:showHorzBorder val="1"/>
        <c:showVertBorder val="1"/>
        <c:showOutline val="1"/>
        <c:showKeys val="1"/>
        <c:spPr>
          <a:ln w="42193">
            <a:solidFill>
              <a:srgbClr val="FFCC99"/>
            </a:solidFill>
            <a:prstDash val="solid"/>
          </a:ln>
        </c:spPr>
        <c:txPr>
          <a:bodyPr/>
          <a:lstStyle/>
          <a:p>
            <a:pPr rtl="0">
              <a:defRPr sz="600" b="0" i="0" u="none" strike="noStrike" baseline="0">
                <a:solidFill>
                  <a:srgbClr val="000000"/>
                </a:solidFill>
                <a:latin typeface="Arial"/>
                <a:ea typeface="Arial"/>
                <a:cs typeface="Arial"/>
              </a:defRPr>
            </a:pPr>
            <a:endParaRPr lang="fa-IR"/>
          </a:p>
        </c:txPr>
      </c:dTable>
      <c:spPr>
        <a:blipFill dpi="0" rotWithShape="0">
          <a:blip xmlns:r="http://schemas.openxmlformats.org/officeDocument/2006/relationships" r:embed="rId1"/>
          <a:srcRect/>
          <a:tile tx="0" ty="0" sx="100000" sy="100000" flip="none" algn="tl"/>
        </a:blipFill>
        <a:ln w="21096">
          <a:solidFill>
            <a:srgbClr val="FF00FF"/>
          </a:solidFill>
          <a:prstDash val="solid"/>
        </a:ln>
      </c:spPr>
    </c:plotArea>
    <c:plotVisOnly val="1"/>
    <c:dispBlanksAs val="gap"/>
  </c:chart>
  <c:spPr>
    <a:noFill/>
    <a:ln>
      <a:noFill/>
    </a:ln>
  </c:spPr>
  <c:txPr>
    <a:bodyPr/>
    <a:lstStyle/>
    <a:p>
      <a:pPr>
        <a:defRPr sz="2992" b="1" i="0" u="none" strike="noStrike" baseline="0">
          <a:solidFill>
            <a:srgbClr val="000000"/>
          </a:solidFill>
          <a:latin typeface="Arial"/>
          <a:ea typeface="Arial"/>
          <a:cs typeface="Arial"/>
        </a:defRPr>
      </a:pPr>
      <a:endParaRPr lang="fa-IR"/>
    </a:p>
  </c:txPr>
  <c:externalData r:id="rId2"/>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fa-IR"/>
  <c:style val="42"/>
  <c:chart>
    <c:autoTitleDeleted val="1"/>
    <c:plotArea>
      <c:layout>
        <c:manualLayout>
          <c:layoutTarget val="inner"/>
          <c:xMode val="edge"/>
          <c:yMode val="edge"/>
          <c:x val="9.6824519885834098E-2"/>
          <c:y val="4.7419655876349033E-2"/>
          <c:w val="0.89297511581544109"/>
          <c:h val="0.86819364246136466"/>
        </c:manualLayout>
      </c:layout>
      <c:lineChart>
        <c:grouping val="stacked"/>
        <c:ser>
          <c:idx val="0"/>
          <c:order val="0"/>
          <c:tx>
            <c:strRef>
              <c:f>Sheet1!$B$1</c:f>
              <c:strCache>
                <c:ptCount val="1"/>
                <c:pt idx="0">
                  <c:v>تعداد</c:v>
                </c:pt>
              </c:strCache>
            </c:strRef>
          </c:tx>
          <c:dLbls>
            <c:dLbl>
              <c:idx val="7"/>
              <c:layout>
                <c:manualLayout>
                  <c:x val="-2.0400728597449992E-2"/>
                  <c:y val="-5.9259259259259282E-2"/>
                </c:manualLayout>
              </c:layout>
              <c:dLblPos val="r"/>
              <c:showVal val="1"/>
            </c:dLbl>
            <c:dLbl>
              <c:idx val="8"/>
              <c:layout>
                <c:manualLayout>
                  <c:x val="-5.6830601092897032E-2"/>
                  <c:y val="4.1975308641974213E-2"/>
                </c:manualLayout>
              </c:layout>
              <c:tx>
                <c:rich>
                  <a:bodyPr/>
                  <a:lstStyle/>
                  <a:p>
                    <a:r>
                      <a:rPr smtClean="0">
                        <a:solidFill>
                          <a:schemeClr val="tx1"/>
                        </a:solidFill>
                      </a:rPr>
                      <a:t>1</a:t>
                    </a:r>
                    <a:r>
                      <a:rPr lang="fa-IR" smtClean="0"/>
                      <a:t>324</a:t>
                    </a:r>
                    <a:endParaRPr/>
                  </a:p>
                </c:rich>
              </c:tx>
              <c:dLblPos val="r"/>
            </c:dLbl>
            <c:dLbl>
              <c:idx val="9"/>
              <c:layout>
                <c:manualLayout>
                  <c:x val="-4.8087431693989074E-2"/>
                  <c:y val="5.4320987654322028E-2"/>
                </c:manualLayout>
              </c:layout>
              <c:dLblPos val="r"/>
              <c:showVal val="1"/>
            </c:dLbl>
            <c:dLbl>
              <c:idx val="10"/>
              <c:layout>
                <c:manualLayout>
                  <c:x val="-2.0400728597449912E-2"/>
                  <c:y val="-4.4444444444444502E-2"/>
                </c:manualLayout>
              </c:layout>
              <c:dLblPos val="r"/>
              <c:showVal val="1"/>
            </c:dLbl>
            <c:dLbl>
              <c:idx val="11"/>
              <c:layout>
                <c:manualLayout>
                  <c:x val="-1.4571948998178506E-3"/>
                  <c:y val="-3.2098765432098782E-2"/>
                </c:manualLayout>
              </c:layout>
              <c:dLblPos val="r"/>
              <c:showVal val="1"/>
            </c:dLbl>
            <c:dLbl>
              <c:idx val="12"/>
              <c:layout>
                <c:manualLayout>
                  <c:x val="-1.4571948998178506E-3"/>
                  <c:y val="-4.1975308641975198E-2"/>
                </c:manualLayout>
              </c:layout>
              <c:tx>
                <c:rich>
                  <a:bodyPr/>
                  <a:lstStyle/>
                  <a:p>
                    <a:r>
                      <a:rPr dirty="0">
                        <a:solidFill>
                          <a:srgbClr val="FF0000"/>
                        </a:solidFill>
                      </a:rPr>
                      <a:t>413</a:t>
                    </a:r>
                  </a:p>
                </c:rich>
              </c:tx>
              <c:showVal val="1"/>
            </c:dLbl>
            <c:txPr>
              <a:bodyPr/>
              <a:lstStyle/>
              <a:p>
                <a:pPr>
                  <a:defRPr lang="fa-IR" b="1">
                    <a:solidFill>
                      <a:schemeClr val="tx1"/>
                    </a:solidFill>
                  </a:defRPr>
                </a:pPr>
                <a:endParaRPr lang="fa-IR"/>
              </a:p>
            </c:txPr>
            <c:showVal val="1"/>
          </c:dLbls>
          <c:cat>
            <c:strRef>
              <c:f>Sheet1!$A$2:$A$14</c:f>
              <c:strCache>
                <c:ptCount val="13"/>
                <c:pt idx="0">
                  <c:v>80</c:v>
                </c:pt>
                <c:pt idx="1">
                  <c:v>81</c:v>
                </c:pt>
                <c:pt idx="2">
                  <c:v>82</c:v>
                </c:pt>
                <c:pt idx="3">
                  <c:v>83</c:v>
                </c:pt>
                <c:pt idx="4">
                  <c:v>84</c:v>
                </c:pt>
                <c:pt idx="5">
                  <c:v>85</c:v>
                </c:pt>
                <c:pt idx="6">
                  <c:v>86</c:v>
                </c:pt>
                <c:pt idx="7">
                  <c:v>87</c:v>
                </c:pt>
                <c:pt idx="8">
                  <c:v>88</c:v>
                </c:pt>
                <c:pt idx="9">
                  <c:v>89</c:v>
                </c:pt>
                <c:pt idx="10">
                  <c:v>90</c:v>
                </c:pt>
                <c:pt idx="11">
                  <c:v>91</c:v>
                </c:pt>
                <c:pt idx="12">
                  <c:v> 1/10/92</c:v>
                </c:pt>
              </c:strCache>
            </c:strRef>
          </c:cat>
          <c:val>
            <c:numRef>
              <c:f>Sheet1!$B$2:$B$14</c:f>
              <c:numCache>
                <c:formatCode>General</c:formatCode>
                <c:ptCount val="13"/>
                <c:pt idx="0">
                  <c:v>453</c:v>
                </c:pt>
                <c:pt idx="1">
                  <c:v>350</c:v>
                </c:pt>
                <c:pt idx="2">
                  <c:v>362</c:v>
                </c:pt>
                <c:pt idx="3">
                  <c:v>484</c:v>
                </c:pt>
                <c:pt idx="4">
                  <c:v>1029</c:v>
                </c:pt>
                <c:pt idx="5">
                  <c:v>2881</c:v>
                </c:pt>
                <c:pt idx="6">
                  <c:v>2703</c:v>
                </c:pt>
                <c:pt idx="7">
                  <c:v>2224</c:v>
                </c:pt>
                <c:pt idx="8">
                  <c:v>1228</c:v>
                </c:pt>
                <c:pt idx="9">
                  <c:v>1022</c:v>
                </c:pt>
                <c:pt idx="10">
                  <c:v>794</c:v>
                </c:pt>
                <c:pt idx="11">
                  <c:v>589</c:v>
                </c:pt>
                <c:pt idx="12">
                  <c:v>413</c:v>
                </c:pt>
              </c:numCache>
            </c:numRef>
          </c:val>
        </c:ser>
        <c:dLbls>
          <c:showVal val="1"/>
        </c:dLbls>
        <c:marker val="1"/>
        <c:axId val="93210496"/>
        <c:axId val="93212032"/>
      </c:lineChart>
      <c:catAx>
        <c:axId val="93210496"/>
        <c:scaling>
          <c:orientation val="minMax"/>
        </c:scaling>
        <c:axPos val="b"/>
        <c:numFmt formatCode="General" sourceLinked="1"/>
        <c:majorTickMark val="none"/>
        <c:tickLblPos val="nextTo"/>
        <c:txPr>
          <a:bodyPr/>
          <a:lstStyle/>
          <a:p>
            <a:pPr>
              <a:defRPr lang="fa-IR">
                <a:solidFill>
                  <a:schemeClr val="bg1"/>
                </a:solidFill>
              </a:defRPr>
            </a:pPr>
            <a:endParaRPr lang="fa-IR"/>
          </a:p>
        </c:txPr>
        <c:crossAx val="93212032"/>
        <c:crosses val="autoZero"/>
        <c:auto val="1"/>
        <c:lblAlgn val="ctr"/>
        <c:lblOffset val="100"/>
      </c:catAx>
      <c:valAx>
        <c:axId val="93212032"/>
        <c:scaling>
          <c:orientation val="minMax"/>
        </c:scaling>
        <c:axPos val="l"/>
        <c:majorGridlines/>
        <c:numFmt formatCode="General" sourceLinked="1"/>
        <c:majorTickMark val="none"/>
        <c:tickLblPos val="nextTo"/>
        <c:txPr>
          <a:bodyPr/>
          <a:lstStyle/>
          <a:p>
            <a:pPr>
              <a:defRPr lang="fa-IR">
                <a:solidFill>
                  <a:schemeClr val="bg1"/>
                </a:solidFill>
              </a:defRPr>
            </a:pPr>
            <a:endParaRPr lang="fa-IR"/>
          </a:p>
        </c:txPr>
        <c:crossAx val="93210496"/>
        <c:crosses val="autoZero"/>
        <c:crossBetween val="between"/>
      </c:valA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plotArea>
    <c:plotVisOnly val="1"/>
    <c:dispBlanksAs val="zero"/>
  </c:chart>
  <c:txPr>
    <a:bodyPr/>
    <a:lstStyle/>
    <a:p>
      <a:pPr>
        <a:defRPr sz="1775"/>
      </a:pPr>
      <a:endParaRPr lang="fa-I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fa-IR"/>
  <c:style val="42"/>
  <c:chart>
    <c:plotArea>
      <c:layout/>
      <c:lineChart>
        <c:grouping val="standard"/>
        <c:ser>
          <c:idx val="0"/>
          <c:order val="0"/>
          <c:tx>
            <c:strRef>
              <c:f>Sheet1!$B$1</c:f>
              <c:strCache>
                <c:ptCount val="1"/>
                <c:pt idx="0">
                  <c:v>86</c:v>
                </c:pt>
              </c:strCache>
            </c:strRef>
          </c:tx>
          <c:dPt>
            <c:idx val="1"/>
            <c:spPr>
              <a:ln>
                <a:prstDash val="sysDash"/>
              </a:ln>
            </c:spPr>
          </c:dPt>
          <c:dPt>
            <c:idx val="2"/>
            <c:spPr>
              <a:ln>
                <a:prstDash val="sysDash"/>
              </a:ln>
            </c:spPr>
          </c:dPt>
          <c:cat>
            <c:strRef>
              <c:f>Sheet1!$A$2:$A$13</c:f>
              <c:strCache>
                <c:ptCount val="12"/>
                <c:pt idx="0">
                  <c:v>فروردين</c:v>
                </c:pt>
                <c:pt idx="1">
                  <c:v>ارديبهشت</c:v>
                </c:pt>
                <c:pt idx="2">
                  <c:v>خرداد</c:v>
                </c:pt>
                <c:pt idx="3">
                  <c:v>تير</c:v>
                </c:pt>
                <c:pt idx="4">
                  <c:v>مرداد</c:v>
                </c:pt>
                <c:pt idx="5">
                  <c:v>شهريور</c:v>
                </c:pt>
                <c:pt idx="6">
                  <c:v>مهر</c:v>
                </c:pt>
                <c:pt idx="7">
                  <c:v>آبان</c:v>
                </c:pt>
                <c:pt idx="8">
                  <c:v>آذر</c:v>
                </c:pt>
                <c:pt idx="9">
                  <c:v>دی</c:v>
                </c:pt>
                <c:pt idx="10">
                  <c:v>بهمن</c:v>
                </c:pt>
                <c:pt idx="11">
                  <c:v>اسفند</c:v>
                </c:pt>
              </c:strCache>
            </c:strRef>
          </c:cat>
          <c:val>
            <c:numRef>
              <c:f>Sheet1!$B$2:$B$13</c:f>
              <c:numCache>
                <c:formatCode>General</c:formatCode>
                <c:ptCount val="12"/>
                <c:pt idx="0">
                  <c:v>162</c:v>
                </c:pt>
                <c:pt idx="1">
                  <c:v>216</c:v>
                </c:pt>
                <c:pt idx="2">
                  <c:v>238</c:v>
                </c:pt>
                <c:pt idx="3">
                  <c:v>235</c:v>
                </c:pt>
                <c:pt idx="4">
                  <c:v>244</c:v>
                </c:pt>
                <c:pt idx="5">
                  <c:v>167</c:v>
                </c:pt>
                <c:pt idx="6">
                  <c:v>149</c:v>
                </c:pt>
                <c:pt idx="7">
                  <c:v>211</c:v>
                </c:pt>
                <c:pt idx="8">
                  <c:v>238</c:v>
                </c:pt>
                <c:pt idx="9">
                  <c:v>194</c:v>
                </c:pt>
                <c:pt idx="10">
                  <c:v>349</c:v>
                </c:pt>
                <c:pt idx="11">
                  <c:v>300</c:v>
                </c:pt>
              </c:numCache>
            </c:numRef>
          </c:val>
        </c:ser>
        <c:ser>
          <c:idx val="1"/>
          <c:order val="1"/>
          <c:tx>
            <c:strRef>
              <c:f>Sheet1!$C$1</c:f>
              <c:strCache>
                <c:ptCount val="1"/>
                <c:pt idx="0">
                  <c:v>87</c:v>
                </c:pt>
              </c:strCache>
            </c:strRef>
          </c:tx>
          <c:dPt>
            <c:idx val="1"/>
            <c:spPr>
              <a:ln>
                <a:prstDash val="solid"/>
              </a:ln>
            </c:spPr>
          </c:dPt>
          <c:dPt>
            <c:idx val="2"/>
            <c:spPr>
              <a:ln>
                <a:prstDash val="solid"/>
              </a:ln>
            </c:spPr>
          </c:dPt>
          <c:cat>
            <c:strRef>
              <c:f>Sheet1!$A$2:$A$13</c:f>
              <c:strCache>
                <c:ptCount val="12"/>
                <c:pt idx="0">
                  <c:v>فروردين</c:v>
                </c:pt>
                <c:pt idx="1">
                  <c:v>ارديبهشت</c:v>
                </c:pt>
                <c:pt idx="2">
                  <c:v>خرداد</c:v>
                </c:pt>
                <c:pt idx="3">
                  <c:v>تير</c:v>
                </c:pt>
                <c:pt idx="4">
                  <c:v>مرداد</c:v>
                </c:pt>
                <c:pt idx="5">
                  <c:v>شهريور</c:v>
                </c:pt>
                <c:pt idx="6">
                  <c:v>مهر</c:v>
                </c:pt>
                <c:pt idx="7">
                  <c:v>آبان</c:v>
                </c:pt>
                <c:pt idx="8">
                  <c:v>آذر</c:v>
                </c:pt>
                <c:pt idx="9">
                  <c:v>دی</c:v>
                </c:pt>
                <c:pt idx="10">
                  <c:v>بهمن</c:v>
                </c:pt>
                <c:pt idx="11">
                  <c:v>اسفند</c:v>
                </c:pt>
              </c:strCache>
            </c:strRef>
          </c:cat>
          <c:val>
            <c:numRef>
              <c:f>Sheet1!$C$2:$C$13</c:f>
              <c:numCache>
                <c:formatCode>General</c:formatCode>
                <c:ptCount val="12"/>
                <c:pt idx="0">
                  <c:v>239</c:v>
                </c:pt>
                <c:pt idx="1">
                  <c:v>312</c:v>
                </c:pt>
                <c:pt idx="2">
                  <c:v>213</c:v>
                </c:pt>
                <c:pt idx="3">
                  <c:v>199</c:v>
                </c:pt>
                <c:pt idx="4">
                  <c:v>192</c:v>
                </c:pt>
                <c:pt idx="5">
                  <c:v>157</c:v>
                </c:pt>
                <c:pt idx="6">
                  <c:v>145</c:v>
                </c:pt>
                <c:pt idx="7">
                  <c:v>180</c:v>
                </c:pt>
                <c:pt idx="8">
                  <c:v>151</c:v>
                </c:pt>
                <c:pt idx="9">
                  <c:v>168</c:v>
                </c:pt>
                <c:pt idx="10">
                  <c:v>170</c:v>
                </c:pt>
                <c:pt idx="11">
                  <c:v>123</c:v>
                </c:pt>
              </c:numCache>
            </c:numRef>
          </c:val>
        </c:ser>
        <c:ser>
          <c:idx val="2"/>
          <c:order val="2"/>
          <c:tx>
            <c:strRef>
              <c:f>Sheet1!$D$1</c:f>
              <c:strCache>
                <c:ptCount val="1"/>
                <c:pt idx="0">
                  <c:v>88</c:v>
                </c:pt>
              </c:strCache>
            </c:strRef>
          </c:tx>
          <c:cat>
            <c:strRef>
              <c:f>Sheet1!$A$2:$A$13</c:f>
              <c:strCache>
                <c:ptCount val="12"/>
                <c:pt idx="0">
                  <c:v>فروردين</c:v>
                </c:pt>
                <c:pt idx="1">
                  <c:v>ارديبهشت</c:v>
                </c:pt>
                <c:pt idx="2">
                  <c:v>خرداد</c:v>
                </c:pt>
                <c:pt idx="3">
                  <c:v>تير</c:v>
                </c:pt>
                <c:pt idx="4">
                  <c:v>مرداد</c:v>
                </c:pt>
                <c:pt idx="5">
                  <c:v>شهريور</c:v>
                </c:pt>
                <c:pt idx="6">
                  <c:v>مهر</c:v>
                </c:pt>
                <c:pt idx="7">
                  <c:v>آبان</c:v>
                </c:pt>
                <c:pt idx="8">
                  <c:v>آذر</c:v>
                </c:pt>
                <c:pt idx="9">
                  <c:v>دی</c:v>
                </c:pt>
                <c:pt idx="10">
                  <c:v>بهمن</c:v>
                </c:pt>
                <c:pt idx="11">
                  <c:v>اسفند</c:v>
                </c:pt>
              </c:strCache>
            </c:strRef>
          </c:cat>
          <c:val>
            <c:numRef>
              <c:f>Sheet1!$D$2:$D$13</c:f>
              <c:numCache>
                <c:formatCode>General</c:formatCode>
                <c:ptCount val="12"/>
                <c:pt idx="0">
                  <c:v>124</c:v>
                </c:pt>
                <c:pt idx="1">
                  <c:v>226</c:v>
                </c:pt>
                <c:pt idx="2">
                  <c:v>133</c:v>
                </c:pt>
                <c:pt idx="3">
                  <c:v>94</c:v>
                </c:pt>
                <c:pt idx="4">
                  <c:v>93</c:v>
                </c:pt>
                <c:pt idx="5">
                  <c:v>75</c:v>
                </c:pt>
                <c:pt idx="6">
                  <c:v>81</c:v>
                </c:pt>
                <c:pt idx="7">
                  <c:v>86</c:v>
                </c:pt>
                <c:pt idx="8">
                  <c:v>98</c:v>
                </c:pt>
                <c:pt idx="9">
                  <c:v>126</c:v>
                </c:pt>
                <c:pt idx="10">
                  <c:v>92</c:v>
                </c:pt>
                <c:pt idx="11">
                  <c:v>96</c:v>
                </c:pt>
              </c:numCache>
            </c:numRef>
          </c:val>
        </c:ser>
        <c:ser>
          <c:idx val="3"/>
          <c:order val="3"/>
          <c:tx>
            <c:strRef>
              <c:f>Sheet1!$E$1</c:f>
              <c:strCache>
                <c:ptCount val="1"/>
                <c:pt idx="0">
                  <c:v>89</c:v>
                </c:pt>
              </c:strCache>
            </c:strRef>
          </c:tx>
          <c:cat>
            <c:strRef>
              <c:f>Sheet1!$A$2:$A$13</c:f>
              <c:strCache>
                <c:ptCount val="12"/>
                <c:pt idx="0">
                  <c:v>فروردين</c:v>
                </c:pt>
                <c:pt idx="1">
                  <c:v>ارديبهشت</c:v>
                </c:pt>
                <c:pt idx="2">
                  <c:v>خرداد</c:v>
                </c:pt>
                <c:pt idx="3">
                  <c:v>تير</c:v>
                </c:pt>
                <c:pt idx="4">
                  <c:v>مرداد</c:v>
                </c:pt>
                <c:pt idx="5">
                  <c:v>شهريور</c:v>
                </c:pt>
                <c:pt idx="6">
                  <c:v>مهر</c:v>
                </c:pt>
                <c:pt idx="7">
                  <c:v>آبان</c:v>
                </c:pt>
                <c:pt idx="8">
                  <c:v>آذر</c:v>
                </c:pt>
                <c:pt idx="9">
                  <c:v>دی</c:v>
                </c:pt>
                <c:pt idx="10">
                  <c:v>بهمن</c:v>
                </c:pt>
                <c:pt idx="11">
                  <c:v>اسفند</c:v>
                </c:pt>
              </c:strCache>
            </c:strRef>
          </c:cat>
          <c:val>
            <c:numRef>
              <c:f>Sheet1!$E$2:$E$13</c:f>
              <c:numCache>
                <c:formatCode>General</c:formatCode>
                <c:ptCount val="12"/>
                <c:pt idx="0">
                  <c:v>111</c:v>
                </c:pt>
                <c:pt idx="1">
                  <c:v>80</c:v>
                </c:pt>
                <c:pt idx="2">
                  <c:v>75</c:v>
                </c:pt>
                <c:pt idx="3">
                  <c:v>83</c:v>
                </c:pt>
                <c:pt idx="4">
                  <c:v>65</c:v>
                </c:pt>
                <c:pt idx="5">
                  <c:v>87</c:v>
                </c:pt>
                <c:pt idx="6">
                  <c:v>85</c:v>
                </c:pt>
                <c:pt idx="7">
                  <c:v>94</c:v>
                </c:pt>
                <c:pt idx="8">
                  <c:v>92</c:v>
                </c:pt>
                <c:pt idx="9">
                  <c:v>95</c:v>
                </c:pt>
                <c:pt idx="10">
                  <c:v>80</c:v>
                </c:pt>
                <c:pt idx="11">
                  <c:v>75</c:v>
                </c:pt>
              </c:numCache>
            </c:numRef>
          </c:val>
        </c:ser>
        <c:ser>
          <c:idx val="4"/>
          <c:order val="4"/>
          <c:tx>
            <c:strRef>
              <c:f>Sheet1!$F$1</c:f>
              <c:strCache>
                <c:ptCount val="1"/>
                <c:pt idx="0">
                  <c:v>90</c:v>
                </c:pt>
              </c:strCache>
            </c:strRef>
          </c:tx>
          <c:cat>
            <c:strRef>
              <c:f>Sheet1!$A$2:$A$13</c:f>
              <c:strCache>
                <c:ptCount val="12"/>
                <c:pt idx="0">
                  <c:v>فروردين</c:v>
                </c:pt>
                <c:pt idx="1">
                  <c:v>ارديبهشت</c:v>
                </c:pt>
                <c:pt idx="2">
                  <c:v>خرداد</c:v>
                </c:pt>
                <c:pt idx="3">
                  <c:v>تير</c:v>
                </c:pt>
                <c:pt idx="4">
                  <c:v>مرداد</c:v>
                </c:pt>
                <c:pt idx="5">
                  <c:v>شهريور</c:v>
                </c:pt>
                <c:pt idx="6">
                  <c:v>مهر</c:v>
                </c:pt>
                <c:pt idx="7">
                  <c:v>آبان</c:v>
                </c:pt>
                <c:pt idx="8">
                  <c:v>آذر</c:v>
                </c:pt>
                <c:pt idx="9">
                  <c:v>دی</c:v>
                </c:pt>
                <c:pt idx="10">
                  <c:v>بهمن</c:v>
                </c:pt>
                <c:pt idx="11">
                  <c:v>اسفند</c:v>
                </c:pt>
              </c:strCache>
            </c:strRef>
          </c:cat>
          <c:val>
            <c:numRef>
              <c:f>Sheet1!$F$2:$F$13</c:f>
              <c:numCache>
                <c:formatCode>General</c:formatCode>
                <c:ptCount val="12"/>
                <c:pt idx="0">
                  <c:v>71</c:v>
                </c:pt>
                <c:pt idx="1">
                  <c:v>60</c:v>
                </c:pt>
                <c:pt idx="2">
                  <c:v>56</c:v>
                </c:pt>
                <c:pt idx="3">
                  <c:v>51</c:v>
                </c:pt>
                <c:pt idx="4">
                  <c:v>50</c:v>
                </c:pt>
                <c:pt idx="5">
                  <c:v>65</c:v>
                </c:pt>
                <c:pt idx="6">
                  <c:v>112</c:v>
                </c:pt>
                <c:pt idx="7">
                  <c:v>90</c:v>
                </c:pt>
                <c:pt idx="8">
                  <c:v>63</c:v>
                </c:pt>
                <c:pt idx="9">
                  <c:v>67</c:v>
                </c:pt>
                <c:pt idx="10">
                  <c:v>54</c:v>
                </c:pt>
                <c:pt idx="11">
                  <c:v>55</c:v>
                </c:pt>
              </c:numCache>
            </c:numRef>
          </c:val>
        </c:ser>
        <c:ser>
          <c:idx val="5"/>
          <c:order val="5"/>
          <c:tx>
            <c:strRef>
              <c:f>Sheet1!$G$1</c:f>
              <c:strCache>
                <c:ptCount val="1"/>
                <c:pt idx="0">
                  <c:v>91</c:v>
                </c:pt>
              </c:strCache>
            </c:strRef>
          </c:tx>
          <c:cat>
            <c:strRef>
              <c:f>Sheet1!$A$2:$A$13</c:f>
              <c:strCache>
                <c:ptCount val="12"/>
                <c:pt idx="0">
                  <c:v>فروردين</c:v>
                </c:pt>
                <c:pt idx="1">
                  <c:v>ارديبهشت</c:v>
                </c:pt>
                <c:pt idx="2">
                  <c:v>خرداد</c:v>
                </c:pt>
                <c:pt idx="3">
                  <c:v>تير</c:v>
                </c:pt>
                <c:pt idx="4">
                  <c:v>مرداد</c:v>
                </c:pt>
                <c:pt idx="5">
                  <c:v>شهريور</c:v>
                </c:pt>
                <c:pt idx="6">
                  <c:v>مهر</c:v>
                </c:pt>
                <c:pt idx="7">
                  <c:v>آبان</c:v>
                </c:pt>
                <c:pt idx="8">
                  <c:v>آذر</c:v>
                </c:pt>
                <c:pt idx="9">
                  <c:v>دی</c:v>
                </c:pt>
                <c:pt idx="10">
                  <c:v>بهمن</c:v>
                </c:pt>
                <c:pt idx="11">
                  <c:v>اسفند</c:v>
                </c:pt>
              </c:strCache>
            </c:strRef>
          </c:cat>
          <c:val>
            <c:numRef>
              <c:f>Sheet1!$G$2:$G$13</c:f>
              <c:numCache>
                <c:formatCode>General</c:formatCode>
                <c:ptCount val="12"/>
                <c:pt idx="0">
                  <c:v>58</c:v>
                </c:pt>
                <c:pt idx="1">
                  <c:v>46</c:v>
                </c:pt>
                <c:pt idx="2">
                  <c:v>40</c:v>
                </c:pt>
                <c:pt idx="3">
                  <c:v>38</c:v>
                </c:pt>
                <c:pt idx="4">
                  <c:v>46</c:v>
                </c:pt>
                <c:pt idx="5">
                  <c:v>46</c:v>
                </c:pt>
                <c:pt idx="6">
                  <c:v>38</c:v>
                </c:pt>
                <c:pt idx="7">
                  <c:v>58</c:v>
                </c:pt>
                <c:pt idx="8">
                  <c:v>69</c:v>
                </c:pt>
                <c:pt idx="9">
                  <c:v>44</c:v>
                </c:pt>
                <c:pt idx="10">
                  <c:v>60</c:v>
                </c:pt>
                <c:pt idx="11">
                  <c:v>46</c:v>
                </c:pt>
              </c:numCache>
            </c:numRef>
          </c:val>
        </c:ser>
        <c:ser>
          <c:idx val="6"/>
          <c:order val="6"/>
          <c:tx>
            <c:strRef>
              <c:f>Sheet1!$H$1</c:f>
              <c:strCache>
                <c:ptCount val="1"/>
                <c:pt idx="0">
                  <c:v>92</c:v>
                </c:pt>
              </c:strCache>
            </c:strRef>
          </c:tx>
          <c:cat>
            <c:strRef>
              <c:f>Sheet1!$A$2:$A$13</c:f>
              <c:strCache>
                <c:ptCount val="12"/>
                <c:pt idx="0">
                  <c:v>فروردين</c:v>
                </c:pt>
                <c:pt idx="1">
                  <c:v>ارديبهشت</c:v>
                </c:pt>
                <c:pt idx="2">
                  <c:v>خرداد</c:v>
                </c:pt>
                <c:pt idx="3">
                  <c:v>تير</c:v>
                </c:pt>
                <c:pt idx="4">
                  <c:v>مرداد</c:v>
                </c:pt>
                <c:pt idx="5">
                  <c:v>شهريور</c:v>
                </c:pt>
                <c:pt idx="6">
                  <c:v>مهر</c:v>
                </c:pt>
                <c:pt idx="7">
                  <c:v>آبان</c:v>
                </c:pt>
                <c:pt idx="8">
                  <c:v>آذر</c:v>
                </c:pt>
                <c:pt idx="9">
                  <c:v>دی</c:v>
                </c:pt>
                <c:pt idx="10">
                  <c:v>بهمن</c:v>
                </c:pt>
                <c:pt idx="11">
                  <c:v>اسفند</c:v>
                </c:pt>
              </c:strCache>
            </c:strRef>
          </c:cat>
          <c:val>
            <c:numRef>
              <c:f>Sheet1!$H$2:$H$13</c:f>
              <c:numCache>
                <c:formatCode>General</c:formatCode>
                <c:ptCount val="12"/>
                <c:pt idx="0">
                  <c:v>36</c:v>
                </c:pt>
                <c:pt idx="1">
                  <c:v>78</c:v>
                </c:pt>
                <c:pt idx="2">
                  <c:v>47</c:v>
                </c:pt>
                <c:pt idx="3">
                  <c:v>32</c:v>
                </c:pt>
                <c:pt idx="4">
                  <c:v>42</c:v>
                </c:pt>
                <c:pt idx="5">
                  <c:v>40</c:v>
                </c:pt>
                <c:pt idx="6">
                  <c:v>53</c:v>
                </c:pt>
                <c:pt idx="7">
                  <c:v>42</c:v>
                </c:pt>
                <c:pt idx="8">
                  <c:v>43</c:v>
                </c:pt>
              </c:numCache>
            </c:numRef>
          </c:val>
        </c:ser>
        <c:marker val="1"/>
        <c:axId val="93435008"/>
        <c:axId val="93436544"/>
      </c:lineChart>
      <c:catAx>
        <c:axId val="93435008"/>
        <c:scaling>
          <c:orientation val="minMax"/>
        </c:scaling>
        <c:axPos val="b"/>
        <c:numFmt formatCode="General" sourceLinked="1"/>
        <c:majorTickMark val="none"/>
        <c:tickLblPos val="nextTo"/>
        <c:txPr>
          <a:bodyPr/>
          <a:lstStyle/>
          <a:p>
            <a:pPr>
              <a:defRPr lang="fa-IR"/>
            </a:pPr>
            <a:endParaRPr lang="fa-IR"/>
          </a:p>
        </c:txPr>
        <c:crossAx val="93436544"/>
        <c:crosses val="autoZero"/>
        <c:auto val="1"/>
        <c:lblAlgn val="ctr"/>
        <c:lblOffset val="100"/>
      </c:catAx>
      <c:valAx>
        <c:axId val="93436544"/>
        <c:scaling>
          <c:orientation val="minMax"/>
        </c:scaling>
        <c:axPos val="l"/>
        <c:majorGridlines/>
        <c:numFmt formatCode="General" sourceLinked="1"/>
        <c:majorTickMark val="none"/>
        <c:tickLblPos val="nextTo"/>
        <c:txPr>
          <a:bodyPr/>
          <a:lstStyle/>
          <a:p>
            <a:pPr>
              <a:defRPr lang="fa-IR"/>
            </a:pPr>
            <a:endParaRPr lang="fa-IR"/>
          </a:p>
        </c:txPr>
        <c:crossAx val="93435008"/>
        <c:crosses val="autoZero"/>
        <c:crossBetween val="between"/>
      </c:valAx>
      <c:dTable>
        <c:showHorzBorder val="1"/>
        <c:showVertBorder val="1"/>
        <c:showOutline val="1"/>
        <c:showKeys val="1"/>
        <c:txPr>
          <a:bodyPr/>
          <a:lstStyle/>
          <a:p>
            <a:pPr rtl="0">
              <a:defRPr lang="fa-IR"/>
            </a:pPr>
            <a:endParaRPr lang="fa-IR"/>
          </a:p>
        </c:txPr>
      </c:dTable>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plotArea>
    <c:plotVisOnly val="1"/>
    <c:dispBlanksAs val="gap"/>
  </c:chart>
  <c:txPr>
    <a:bodyPr/>
    <a:lstStyle/>
    <a:p>
      <a:pPr>
        <a:defRPr sz="1477" baseline="0"/>
      </a:pPr>
      <a:endParaRPr lang="fa-I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fa-IR"/>
  <c:style val="38"/>
  <c:chart>
    <c:title>
      <c:tx>
        <c:rich>
          <a:bodyPr/>
          <a:lstStyle/>
          <a:p>
            <a:pPr>
              <a:defRPr/>
            </a:pPr>
            <a:r>
              <a:rPr lang="fa-IR" sz="2400" dirty="0">
                <a:cs typeface="B Jadid" pitchFamily="2" charset="-78"/>
              </a:rPr>
              <a:t>تعداد مواردبيماري </a:t>
            </a:r>
            <a:r>
              <a:rPr lang="fa-IR" sz="2400" dirty="0" smtClean="0">
                <a:cs typeface="B Jadid" pitchFamily="2" charset="-78"/>
              </a:rPr>
              <a:t>كالا آزار </a:t>
            </a:r>
            <a:r>
              <a:rPr lang="fa-IR" sz="2400" dirty="0">
                <a:cs typeface="B Jadid" pitchFamily="2" charset="-78"/>
              </a:rPr>
              <a:t>كشور به تفكيك ماه</a:t>
            </a:r>
          </a:p>
          <a:p>
            <a:pPr>
              <a:defRPr/>
            </a:pPr>
            <a:r>
              <a:rPr lang="fa-IR" sz="2400" dirty="0">
                <a:cs typeface="B Jadid" pitchFamily="2" charset="-78"/>
              </a:rPr>
              <a:t>سال </a:t>
            </a:r>
            <a:r>
              <a:rPr lang="fa-IR" sz="2400" dirty="0" smtClean="0">
                <a:cs typeface="B Jadid" pitchFamily="2" charset="-78"/>
              </a:rPr>
              <a:t>1391</a:t>
            </a:r>
            <a:endParaRPr lang="fa-IR" sz="2400" dirty="0">
              <a:cs typeface="B Jadid" pitchFamily="2" charset="-78"/>
            </a:endParaRPr>
          </a:p>
        </c:rich>
      </c:tx>
      <c:layout/>
    </c:title>
    <c:view3D>
      <c:rAngAx val="1"/>
    </c:view3D>
    <c:sideWall>
      <c:spPr>
        <a:solidFill>
          <a:schemeClr val="tx1"/>
        </a:solidFill>
      </c:spPr>
    </c:sideWall>
    <c:backWall>
      <c:spPr>
        <a:solidFill>
          <a:schemeClr val="tx1"/>
        </a:solidFill>
      </c:spPr>
    </c:backWall>
    <c:plotArea>
      <c:layout/>
      <c:bar3DChart>
        <c:barDir val="col"/>
        <c:grouping val="clustered"/>
        <c:ser>
          <c:idx val="0"/>
          <c:order val="0"/>
          <c:tx>
            <c:strRef>
              <c:f>Sheet1!$B$1</c:f>
              <c:strCache>
                <c:ptCount val="1"/>
                <c:pt idx="0">
                  <c:v>تعداد موارد كالا آزا ر به تفكيك ماه </c:v>
                </c:pt>
              </c:strCache>
            </c:strRef>
          </c:tx>
          <c:spPr>
            <a:solidFill>
              <a:srgbClr val="9BBB59"/>
            </a:solidFill>
          </c:spPr>
          <c:dLbls>
            <c:txPr>
              <a:bodyPr/>
              <a:lstStyle/>
              <a:p>
                <a:pPr>
                  <a:defRPr sz="1600" b="1"/>
                </a:pPr>
                <a:endParaRPr lang="fa-IR"/>
              </a:p>
            </c:txPr>
            <c:showVal val="1"/>
          </c:dLbls>
          <c:cat>
            <c:strRef>
              <c:f>Sheet1!$A$2:$A$13</c:f>
              <c:strCache>
                <c:ptCount val="12"/>
                <c:pt idx="0">
                  <c:v>فروردين</c:v>
                </c:pt>
                <c:pt idx="1">
                  <c:v>ارديبهشت</c:v>
                </c:pt>
                <c:pt idx="2">
                  <c:v>خرداد</c:v>
                </c:pt>
                <c:pt idx="3">
                  <c:v>تير</c:v>
                </c:pt>
                <c:pt idx="4">
                  <c:v>مرداد</c:v>
                </c:pt>
                <c:pt idx="5">
                  <c:v>شهريور</c:v>
                </c:pt>
                <c:pt idx="6">
                  <c:v>مهر</c:v>
                </c:pt>
                <c:pt idx="7">
                  <c:v>آبان</c:v>
                </c:pt>
                <c:pt idx="8">
                  <c:v>آذر</c:v>
                </c:pt>
                <c:pt idx="9">
                  <c:v>دي</c:v>
                </c:pt>
                <c:pt idx="10">
                  <c:v>بهمن</c:v>
                </c:pt>
                <c:pt idx="11">
                  <c:v>اسفند</c:v>
                </c:pt>
              </c:strCache>
            </c:strRef>
          </c:cat>
          <c:val>
            <c:numRef>
              <c:f>Sheet1!$B$2:$B$13</c:f>
              <c:numCache>
                <c:formatCode>General</c:formatCode>
                <c:ptCount val="12"/>
                <c:pt idx="0">
                  <c:v>18</c:v>
                </c:pt>
                <c:pt idx="1">
                  <c:v>10</c:v>
                </c:pt>
                <c:pt idx="2">
                  <c:v>3</c:v>
                </c:pt>
                <c:pt idx="3">
                  <c:v>14</c:v>
                </c:pt>
                <c:pt idx="4">
                  <c:v>2</c:v>
                </c:pt>
                <c:pt idx="5">
                  <c:v>9</c:v>
                </c:pt>
                <c:pt idx="6">
                  <c:v>5</c:v>
                </c:pt>
                <c:pt idx="7">
                  <c:v>9</c:v>
                </c:pt>
                <c:pt idx="8">
                  <c:v>8</c:v>
                </c:pt>
                <c:pt idx="9">
                  <c:v>9</c:v>
                </c:pt>
                <c:pt idx="10">
                  <c:v>10</c:v>
                </c:pt>
                <c:pt idx="11">
                  <c:v>10</c:v>
                </c:pt>
              </c:numCache>
            </c:numRef>
          </c:val>
          <c:shape val="cylinder"/>
        </c:ser>
        <c:shape val="box"/>
        <c:axId val="93856512"/>
        <c:axId val="93858048"/>
        <c:axId val="0"/>
      </c:bar3DChart>
      <c:catAx>
        <c:axId val="93856512"/>
        <c:scaling>
          <c:orientation val="minMax"/>
        </c:scaling>
        <c:axPos val="b"/>
        <c:tickLblPos val="nextTo"/>
        <c:txPr>
          <a:bodyPr/>
          <a:lstStyle/>
          <a:p>
            <a:pPr>
              <a:defRPr sz="1400">
                <a:cs typeface="B Jadid" pitchFamily="2" charset="-78"/>
              </a:defRPr>
            </a:pPr>
            <a:endParaRPr lang="fa-IR"/>
          </a:p>
        </c:txPr>
        <c:crossAx val="93858048"/>
        <c:crosses val="autoZero"/>
        <c:auto val="1"/>
        <c:lblAlgn val="ctr"/>
        <c:lblOffset val="100"/>
      </c:catAx>
      <c:valAx>
        <c:axId val="93858048"/>
        <c:scaling>
          <c:orientation val="minMax"/>
        </c:scaling>
        <c:axPos val="l"/>
        <c:majorGridlines/>
        <c:numFmt formatCode="General" sourceLinked="1"/>
        <c:tickLblPos val="nextTo"/>
        <c:crossAx val="93856512"/>
        <c:crosses val="autoZero"/>
        <c:crossBetween val="between"/>
      </c:valAx>
    </c:plotArea>
    <c:plotVisOnly val="1"/>
  </c:chart>
  <c:txPr>
    <a:bodyPr/>
    <a:lstStyle/>
    <a:p>
      <a:pPr>
        <a:defRPr sz="1800"/>
      </a:pPr>
      <a:endParaRPr lang="fa-I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fa-IR"/>
  <c:style val="4"/>
  <c:chart>
    <c:autoTitleDeleted val="1"/>
    <c:view3D>
      <c:depthPercent val="100"/>
      <c:rAngAx val="1"/>
    </c:view3D>
    <c:plotArea>
      <c:layout/>
      <c:bar3DChart>
        <c:barDir val="col"/>
        <c:grouping val="clustered"/>
        <c:ser>
          <c:idx val="0"/>
          <c:order val="0"/>
          <c:tx>
            <c:strRef>
              <c:f>Sheet1!$B$1</c:f>
              <c:strCache>
                <c:ptCount val="1"/>
                <c:pt idx="0">
                  <c:v>Column1</c:v>
                </c:pt>
              </c:strCache>
            </c:strRef>
          </c:tx>
          <c:dLbls>
            <c:dLbl>
              <c:idx val="0"/>
              <c:layout>
                <c:manualLayout>
                  <c:x val="4.7839506172839497E-2"/>
                  <c:y val="2.5125543636639536E-2"/>
                </c:manualLayout>
              </c:layout>
              <c:showVal val="1"/>
            </c:dLbl>
            <c:showVal val="1"/>
          </c:dLbls>
          <c:cat>
            <c:strRef>
              <c:f>Sheet1!$A$2:$A$10</c:f>
              <c:strCache>
                <c:ptCount val="9"/>
                <c:pt idx="0">
                  <c:v>زير 6 ماه</c:v>
                </c:pt>
                <c:pt idx="1">
                  <c:v>11-7 ماه</c:v>
                </c:pt>
                <c:pt idx="2">
                  <c:v>3-1 </c:v>
                </c:pt>
                <c:pt idx="3">
                  <c:v>6-4</c:v>
                </c:pt>
                <c:pt idx="4">
                  <c:v>11-7</c:v>
                </c:pt>
                <c:pt idx="5">
                  <c:v>15-12</c:v>
                </c:pt>
                <c:pt idx="6">
                  <c:v>20-16</c:v>
                </c:pt>
                <c:pt idx="7">
                  <c:v>30-21</c:v>
                </c:pt>
                <c:pt idx="8">
                  <c:v>بالاتر از 30  </c:v>
                </c:pt>
              </c:strCache>
            </c:strRef>
          </c:cat>
          <c:val>
            <c:numRef>
              <c:f>Sheet1!$B$2:$B$10</c:f>
              <c:numCache>
                <c:formatCode>General</c:formatCode>
                <c:ptCount val="9"/>
                <c:pt idx="0">
                  <c:v>5</c:v>
                </c:pt>
                <c:pt idx="1">
                  <c:v>16</c:v>
                </c:pt>
                <c:pt idx="2">
                  <c:v>54</c:v>
                </c:pt>
                <c:pt idx="3">
                  <c:v>10</c:v>
                </c:pt>
                <c:pt idx="4">
                  <c:v>2</c:v>
                </c:pt>
                <c:pt idx="5">
                  <c:v>0</c:v>
                </c:pt>
                <c:pt idx="6">
                  <c:v>0</c:v>
                </c:pt>
                <c:pt idx="7">
                  <c:v>1</c:v>
                </c:pt>
                <c:pt idx="8">
                  <c:v>8</c:v>
                </c:pt>
              </c:numCache>
            </c:numRef>
          </c:val>
        </c:ser>
        <c:shape val="cylinder"/>
        <c:axId val="93330816"/>
        <c:axId val="93336704"/>
        <c:axId val="0"/>
      </c:bar3DChart>
      <c:catAx>
        <c:axId val="93330816"/>
        <c:scaling>
          <c:orientation val="minMax"/>
        </c:scaling>
        <c:axPos val="b"/>
        <c:numFmt formatCode="General" sourceLinked="1"/>
        <c:tickLblPos val="nextTo"/>
        <c:txPr>
          <a:bodyPr rot="1140000"/>
          <a:lstStyle/>
          <a:p>
            <a:pPr>
              <a:defRPr/>
            </a:pPr>
            <a:endParaRPr lang="fa-IR"/>
          </a:p>
        </c:txPr>
        <c:crossAx val="93336704"/>
        <c:crosses val="autoZero"/>
        <c:auto val="1"/>
        <c:lblAlgn val="ctr"/>
        <c:lblOffset val="100"/>
        <c:tickLblSkip val="1"/>
      </c:catAx>
      <c:valAx>
        <c:axId val="93336704"/>
        <c:scaling>
          <c:orientation val="minMax"/>
        </c:scaling>
        <c:axPos val="l"/>
        <c:majorGridlines/>
        <c:numFmt formatCode="General" sourceLinked="1"/>
        <c:tickLblPos val="nextTo"/>
        <c:crossAx val="93330816"/>
        <c:crosses val="autoZero"/>
        <c:crossBetween val="between"/>
      </c:valAx>
    </c:plotArea>
    <c:plotVisOnly val="1"/>
    <c:dispBlanksAs val="gap"/>
  </c:chart>
  <c:txPr>
    <a:bodyPr/>
    <a:lstStyle/>
    <a:p>
      <a:pPr>
        <a:defRPr sz="1800"/>
      </a:pPr>
      <a:endParaRPr lang="fa-I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fa-IR"/>
  <c:chart>
    <c:autoTitleDeleted val="1"/>
    <c:view3D>
      <c:depthPercent val="100"/>
      <c:rAngAx val="1"/>
    </c:view3D>
    <c:plotArea>
      <c:layout/>
      <c:bar3DChart>
        <c:barDir val="col"/>
        <c:grouping val="clustered"/>
        <c:ser>
          <c:idx val="0"/>
          <c:order val="0"/>
          <c:tx>
            <c:strRef>
              <c:f>Sheet1!$B$1</c:f>
              <c:strCache>
                <c:ptCount val="1"/>
                <c:pt idx="0">
                  <c:v>cases</c:v>
                </c:pt>
              </c:strCache>
            </c:strRef>
          </c:tx>
          <c:dLbls>
            <c:dLbl>
              <c:idx val="1"/>
              <c:layout>
                <c:manualLayout>
                  <c:x val="9.2592592592595484E-3"/>
                  <c:y val="2.3391649144418199E-3"/>
                </c:manualLayout>
              </c:layout>
              <c:showVal val="1"/>
            </c:dLbl>
            <c:dLbl>
              <c:idx val="2"/>
              <c:layout>
                <c:manualLayout>
                  <c:x val="9.259259259259571E-3"/>
                  <c:y val="-2.5730814058860092E-2"/>
                </c:manualLayout>
              </c:layout>
              <c:showVal val="1"/>
            </c:dLbl>
            <c:dLbl>
              <c:idx val="4"/>
              <c:layout>
                <c:manualLayout>
                  <c:x val="-1.5433313891319441E-3"/>
                  <c:y val="-9.3566596577677706E-3"/>
                </c:manualLayout>
              </c:layout>
              <c:showVal val="1"/>
            </c:dLbl>
            <c:dLbl>
              <c:idx val="8"/>
              <c:layout>
                <c:manualLayout>
                  <c:x val="-1.5432098765432399E-3"/>
                  <c:y val="-1.16958245722091E-2"/>
                </c:manualLayout>
              </c:layout>
              <c:showVal val="1"/>
            </c:dLbl>
            <c:dLbl>
              <c:idx val="10"/>
              <c:layout>
                <c:manualLayout>
                  <c:x val="3.0864197530864829E-3"/>
                  <c:y val="-7.0176789295391994E-3"/>
                </c:manualLayout>
              </c:layout>
              <c:showVal val="1"/>
            </c:dLbl>
            <c:dLbl>
              <c:idx val="12"/>
              <c:layout>
                <c:manualLayout>
                  <c:x val="-1.5432098765432386E-3"/>
                  <c:y val="-4.6785140150973764E-3"/>
                </c:manualLayout>
              </c:layout>
              <c:showVal val="1"/>
            </c:dLbl>
            <c:dLbl>
              <c:idx val="14"/>
              <c:layout>
                <c:manualLayout>
                  <c:x val="-1.2151258870418981E-7"/>
                  <c:y val="-7.0176789295391994E-3"/>
                </c:manualLayout>
              </c:layout>
              <c:showVal val="1"/>
            </c:dLbl>
            <c:dLbl>
              <c:idx val="16"/>
              <c:layout>
                <c:manualLayout>
                  <c:x val="1.5432098765432386E-3"/>
                  <c:y val="-7.0176789295391994E-3"/>
                </c:manualLayout>
              </c:layout>
              <c:showVal val="1"/>
            </c:dLbl>
            <c:showVal val="1"/>
          </c:dLbls>
          <c:cat>
            <c:strRef>
              <c:f>Sheet1!$A$2:$A$32</c:f>
              <c:strCache>
                <c:ptCount val="31"/>
                <c:pt idx="0">
                  <c:v>فارس </c:v>
                </c:pt>
                <c:pt idx="1">
                  <c:v>آذربايجان شرقي </c:v>
                </c:pt>
                <c:pt idx="2">
                  <c:v>تهران</c:v>
                </c:pt>
                <c:pt idx="3">
                  <c:v>اردبيل</c:v>
                </c:pt>
                <c:pt idx="4">
                  <c:v>سيستان و بلوچستان</c:v>
                </c:pt>
                <c:pt idx="5">
                  <c:v>كرمان</c:v>
                </c:pt>
                <c:pt idx="6">
                  <c:v>خراسان شمالي</c:v>
                </c:pt>
                <c:pt idx="7">
                  <c:v>چهارمحال و بختياري</c:v>
                </c:pt>
                <c:pt idx="8">
                  <c:v>خراسان رضوي</c:v>
                </c:pt>
                <c:pt idx="9">
                  <c:v>خوزستان</c:v>
                </c:pt>
                <c:pt idx="10">
                  <c:v>قم</c:v>
                </c:pt>
                <c:pt idx="11">
                  <c:v>كهگيلوئيه و بوير احمد</c:v>
                </c:pt>
                <c:pt idx="12">
                  <c:v>اصفهان</c:v>
                </c:pt>
                <c:pt idx="13">
                  <c:v>سمنان</c:v>
                </c:pt>
                <c:pt idx="14">
                  <c:v>كردستان </c:v>
                </c:pt>
                <c:pt idx="15">
                  <c:v>گيلان</c:v>
                </c:pt>
                <c:pt idx="16">
                  <c:v>لرستان</c:v>
                </c:pt>
                <c:pt idx="17">
                  <c:v>آذربايجان غربي</c:v>
                </c:pt>
                <c:pt idx="18">
                  <c:v>البرز</c:v>
                </c:pt>
                <c:pt idx="19">
                  <c:v>ايلام</c:v>
                </c:pt>
                <c:pt idx="20">
                  <c:v>بوشهر</c:v>
                </c:pt>
                <c:pt idx="21">
                  <c:v>خراسان جنوبي</c:v>
                </c:pt>
                <c:pt idx="22">
                  <c:v>زنجان</c:v>
                </c:pt>
                <c:pt idx="23">
                  <c:v>قزوين</c:v>
                </c:pt>
                <c:pt idx="24">
                  <c:v>كرمانشاه</c:v>
                </c:pt>
                <c:pt idx="25">
                  <c:v>گلستان</c:v>
                </c:pt>
                <c:pt idx="26">
                  <c:v>مازندران</c:v>
                </c:pt>
                <c:pt idx="27">
                  <c:v>مركزي</c:v>
                </c:pt>
                <c:pt idx="28">
                  <c:v>هرمزگان</c:v>
                </c:pt>
                <c:pt idx="29">
                  <c:v>همدان</c:v>
                </c:pt>
                <c:pt idx="30">
                  <c:v>يزد</c:v>
                </c:pt>
              </c:strCache>
            </c:strRef>
          </c:cat>
          <c:val>
            <c:numRef>
              <c:f>Sheet1!$B$2:$B$32</c:f>
              <c:numCache>
                <c:formatCode>General</c:formatCode>
                <c:ptCount val="31"/>
                <c:pt idx="0">
                  <c:v>34</c:v>
                </c:pt>
                <c:pt idx="1">
                  <c:v>19</c:v>
                </c:pt>
                <c:pt idx="2">
                  <c:v>11</c:v>
                </c:pt>
                <c:pt idx="3">
                  <c:v>8</c:v>
                </c:pt>
                <c:pt idx="4">
                  <c:v>7</c:v>
                </c:pt>
                <c:pt idx="5">
                  <c:v>7</c:v>
                </c:pt>
                <c:pt idx="6">
                  <c:v>4</c:v>
                </c:pt>
                <c:pt idx="7">
                  <c:v>3</c:v>
                </c:pt>
                <c:pt idx="8">
                  <c:v>3</c:v>
                </c:pt>
                <c:pt idx="9">
                  <c:v>2</c:v>
                </c:pt>
                <c:pt idx="10">
                  <c:v>2</c:v>
                </c:pt>
                <c:pt idx="11">
                  <c:v>2</c:v>
                </c:pt>
                <c:pt idx="12">
                  <c:v>1</c:v>
                </c:pt>
                <c:pt idx="13">
                  <c:v>1</c:v>
                </c:pt>
                <c:pt idx="14">
                  <c:v>1</c:v>
                </c:pt>
                <c:pt idx="15">
                  <c:v>1</c:v>
                </c:pt>
                <c:pt idx="16">
                  <c:v>1</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ser>
        <c:gapWidth val="49"/>
        <c:gapDepth val="133"/>
        <c:shape val="box"/>
        <c:axId val="93378048"/>
        <c:axId val="93379584"/>
        <c:axId val="0"/>
      </c:bar3DChart>
      <c:catAx>
        <c:axId val="93378048"/>
        <c:scaling>
          <c:orientation val="minMax"/>
        </c:scaling>
        <c:axPos val="b"/>
        <c:numFmt formatCode="General" sourceLinked="1"/>
        <c:tickLblPos val="nextTo"/>
        <c:crossAx val="93379584"/>
        <c:crosses val="autoZero"/>
        <c:auto val="1"/>
        <c:lblAlgn val="ctr"/>
        <c:lblOffset val="100"/>
        <c:tickLblSkip val="1"/>
      </c:catAx>
      <c:valAx>
        <c:axId val="93379584"/>
        <c:scaling>
          <c:orientation val="minMax"/>
        </c:scaling>
        <c:axPos val="l"/>
        <c:majorGridlines/>
        <c:numFmt formatCode="General" sourceLinked="1"/>
        <c:tickLblPos val="nextTo"/>
        <c:crossAx val="93378048"/>
        <c:crosses val="autoZero"/>
        <c:crossBetween val="between"/>
      </c:valAx>
    </c:plotArea>
    <c:plotVisOnly val="1"/>
    <c:dispBlanksAs val="gap"/>
  </c:chart>
  <c:txPr>
    <a:bodyPr/>
    <a:lstStyle/>
    <a:p>
      <a:pPr>
        <a:defRPr sz="1800"/>
      </a:pPr>
      <a:endParaRPr lang="fa-IR"/>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fa-IR"/>
  <c:chart>
    <c:plotArea>
      <c:layout>
        <c:manualLayout>
          <c:layoutTarget val="inner"/>
          <c:xMode val="edge"/>
          <c:yMode val="edge"/>
          <c:x val="0.14516123605863326"/>
          <c:y val="3.9386078551053291E-2"/>
          <c:w val="0.77667493796526565"/>
          <c:h val="0.7702711446607855"/>
        </c:manualLayout>
      </c:layout>
      <c:lineChart>
        <c:grouping val="standard"/>
        <c:ser>
          <c:idx val="0"/>
          <c:order val="0"/>
          <c:tx>
            <c:strRef>
              <c:f>Sheet1!$A$2</c:f>
              <c:strCache>
                <c:ptCount val="1"/>
                <c:pt idx="0">
                  <c:v>INC.</c:v>
                </c:pt>
              </c:strCache>
            </c:strRef>
          </c:tx>
          <c:spPr>
            <a:ln w="44728">
              <a:solidFill>
                <a:srgbClr val="800080"/>
              </a:solidFill>
              <a:prstDash val="solid"/>
            </a:ln>
          </c:spPr>
          <c:marker>
            <c:symbol val="diamond"/>
            <c:size val="12"/>
            <c:spPr>
              <a:solidFill>
                <a:srgbClr val="800080"/>
              </a:solidFill>
              <a:ln>
                <a:solidFill>
                  <a:srgbClr val="FFFF00"/>
                </a:solidFill>
                <a:prstDash val="solid"/>
              </a:ln>
            </c:spPr>
          </c:marker>
          <c:cat>
            <c:numRef>
              <c:f>Sheet1!$B$1:$P$1</c:f>
              <c:numCache>
                <c:formatCode>General</c:formatCode>
                <c:ptCount val="15"/>
                <c:pt idx="0">
                  <c:v>1377</c:v>
                </c:pt>
                <c:pt idx="1">
                  <c:v>1378</c:v>
                </c:pt>
                <c:pt idx="2">
                  <c:v>1379</c:v>
                </c:pt>
                <c:pt idx="3">
                  <c:v>1380</c:v>
                </c:pt>
                <c:pt idx="4">
                  <c:v>1381</c:v>
                </c:pt>
                <c:pt idx="5">
                  <c:v>1382</c:v>
                </c:pt>
                <c:pt idx="6">
                  <c:v>1383</c:v>
                </c:pt>
                <c:pt idx="7">
                  <c:v>1384</c:v>
                </c:pt>
                <c:pt idx="8">
                  <c:v>1385</c:v>
                </c:pt>
                <c:pt idx="9">
                  <c:v>1386</c:v>
                </c:pt>
                <c:pt idx="10">
                  <c:v>1387</c:v>
                </c:pt>
                <c:pt idx="11">
                  <c:v>1388</c:v>
                </c:pt>
                <c:pt idx="12">
                  <c:v>1389</c:v>
                </c:pt>
                <c:pt idx="13">
                  <c:v>1390</c:v>
                </c:pt>
                <c:pt idx="14">
                  <c:v>1391</c:v>
                </c:pt>
              </c:numCache>
            </c:numRef>
          </c:cat>
          <c:val>
            <c:numRef>
              <c:f>Sheet1!$B$2:$P$2</c:f>
              <c:numCache>
                <c:formatCode>General</c:formatCode>
                <c:ptCount val="15"/>
                <c:pt idx="0">
                  <c:v>2</c:v>
                </c:pt>
                <c:pt idx="1">
                  <c:v>1.4</c:v>
                </c:pt>
                <c:pt idx="2">
                  <c:v>1.77</c:v>
                </c:pt>
                <c:pt idx="3">
                  <c:v>1.5</c:v>
                </c:pt>
                <c:pt idx="4">
                  <c:v>1</c:v>
                </c:pt>
                <c:pt idx="5">
                  <c:v>1.8</c:v>
                </c:pt>
                <c:pt idx="6">
                  <c:v>1.1000000000000001</c:v>
                </c:pt>
                <c:pt idx="7">
                  <c:v>0.93</c:v>
                </c:pt>
                <c:pt idx="8">
                  <c:v>1.04</c:v>
                </c:pt>
                <c:pt idx="9">
                  <c:v>1.3</c:v>
                </c:pt>
                <c:pt idx="10">
                  <c:v>0.60000000000000064</c:v>
                </c:pt>
                <c:pt idx="11">
                  <c:v>0.2</c:v>
                </c:pt>
                <c:pt idx="12">
                  <c:v>0.8</c:v>
                </c:pt>
                <c:pt idx="13">
                  <c:v>0.33000000000000113</c:v>
                </c:pt>
                <c:pt idx="14">
                  <c:v>0.70000000000000062</c:v>
                </c:pt>
              </c:numCache>
            </c:numRef>
          </c:val>
        </c:ser>
        <c:marker val="1"/>
        <c:axId val="91531520"/>
        <c:axId val="91538176"/>
      </c:lineChart>
      <c:lineChart>
        <c:grouping val="standard"/>
        <c:ser>
          <c:idx val="1"/>
          <c:order val="1"/>
          <c:tx>
            <c:strRef>
              <c:f>Sheet1!$A$3</c:f>
              <c:strCache>
                <c:ptCount val="1"/>
                <c:pt idx="0">
                  <c:v>CASE</c:v>
                </c:pt>
              </c:strCache>
            </c:strRef>
          </c:tx>
          <c:spPr>
            <a:ln w="29819">
              <a:solidFill>
                <a:srgbClr val="FFFF00"/>
              </a:solidFill>
              <a:prstDash val="solid"/>
            </a:ln>
          </c:spPr>
          <c:marker>
            <c:symbol val="square"/>
            <c:size val="6"/>
            <c:spPr>
              <a:solidFill>
                <a:srgbClr val="FFFF00"/>
              </a:solidFill>
              <a:ln>
                <a:solidFill>
                  <a:srgbClr val="333333"/>
                </a:solidFill>
                <a:prstDash val="solid"/>
              </a:ln>
            </c:spPr>
          </c:marker>
          <c:cat>
            <c:numRef>
              <c:f>Sheet1!$B$1:$P$1</c:f>
              <c:numCache>
                <c:formatCode>General</c:formatCode>
                <c:ptCount val="15"/>
                <c:pt idx="0">
                  <c:v>1377</c:v>
                </c:pt>
                <c:pt idx="1">
                  <c:v>1378</c:v>
                </c:pt>
                <c:pt idx="2">
                  <c:v>1379</c:v>
                </c:pt>
                <c:pt idx="3">
                  <c:v>1380</c:v>
                </c:pt>
                <c:pt idx="4">
                  <c:v>1381</c:v>
                </c:pt>
                <c:pt idx="5">
                  <c:v>1382</c:v>
                </c:pt>
                <c:pt idx="6">
                  <c:v>1383</c:v>
                </c:pt>
                <c:pt idx="7">
                  <c:v>1384</c:v>
                </c:pt>
                <c:pt idx="8">
                  <c:v>1385</c:v>
                </c:pt>
                <c:pt idx="9">
                  <c:v>1386</c:v>
                </c:pt>
                <c:pt idx="10">
                  <c:v>1387</c:v>
                </c:pt>
                <c:pt idx="11">
                  <c:v>1388</c:v>
                </c:pt>
                <c:pt idx="12">
                  <c:v>1389</c:v>
                </c:pt>
                <c:pt idx="13">
                  <c:v>1390</c:v>
                </c:pt>
                <c:pt idx="14">
                  <c:v>1391</c:v>
                </c:pt>
              </c:numCache>
            </c:numRef>
          </c:cat>
          <c:val>
            <c:numRef>
              <c:f>Sheet1!$B$3:$P$3</c:f>
              <c:numCache>
                <c:formatCode>General</c:formatCode>
                <c:ptCount val="15"/>
                <c:pt idx="0">
                  <c:v>78</c:v>
                </c:pt>
                <c:pt idx="1">
                  <c:v>54</c:v>
                </c:pt>
                <c:pt idx="2">
                  <c:v>71</c:v>
                </c:pt>
                <c:pt idx="3">
                  <c:v>64</c:v>
                </c:pt>
                <c:pt idx="4">
                  <c:v>40</c:v>
                </c:pt>
                <c:pt idx="5">
                  <c:v>75</c:v>
                </c:pt>
                <c:pt idx="6">
                  <c:v>48</c:v>
                </c:pt>
                <c:pt idx="7">
                  <c:v>40</c:v>
                </c:pt>
                <c:pt idx="8">
                  <c:v>46</c:v>
                </c:pt>
                <c:pt idx="9">
                  <c:v>59</c:v>
                </c:pt>
                <c:pt idx="10">
                  <c:v>25</c:v>
                </c:pt>
                <c:pt idx="11">
                  <c:v>9</c:v>
                </c:pt>
                <c:pt idx="12">
                  <c:v>38</c:v>
                </c:pt>
                <c:pt idx="13">
                  <c:v>15</c:v>
                </c:pt>
                <c:pt idx="14">
                  <c:v>34</c:v>
                </c:pt>
              </c:numCache>
            </c:numRef>
          </c:val>
        </c:ser>
        <c:marker val="1"/>
        <c:axId val="91539712"/>
        <c:axId val="96337920"/>
      </c:lineChart>
      <c:catAx>
        <c:axId val="91531520"/>
        <c:scaling>
          <c:orientation val="minMax"/>
        </c:scaling>
        <c:axPos val="b"/>
        <c:title>
          <c:tx>
            <c:rich>
              <a:bodyPr/>
              <a:lstStyle/>
              <a:p>
                <a:pPr>
                  <a:defRPr sz="1405" b="1" i="0" u="none" strike="noStrike" baseline="0">
                    <a:solidFill>
                      <a:srgbClr val="000000"/>
                    </a:solidFill>
                    <a:latin typeface="Times New Roman"/>
                    <a:ea typeface="Times New Roman"/>
                    <a:cs typeface="Times New Roman"/>
                  </a:defRPr>
                </a:pPr>
                <a:r>
                  <a:rPr lang="en-GB"/>
                  <a:t>INC/100,000</a:t>
                </a:r>
              </a:p>
            </c:rich>
          </c:tx>
          <c:layout>
            <c:manualLayout>
              <c:xMode val="edge"/>
              <c:yMode val="edge"/>
              <c:x val="0.15136471723085887"/>
              <c:y val="0"/>
            </c:manualLayout>
          </c:layout>
          <c:spPr>
            <a:gradFill rotWithShape="0">
              <a:gsLst>
                <a:gs pos="0">
                  <a:srgbClr val="800080"/>
                </a:gs>
                <a:gs pos="50000">
                  <a:srgbClr val="FFFF99"/>
                </a:gs>
                <a:gs pos="100000">
                  <a:srgbClr val="800080"/>
                </a:gs>
              </a:gsLst>
              <a:lin ang="5400000" scaled="1"/>
            </a:gradFill>
            <a:ln w="29819">
              <a:noFill/>
            </a:ln>
          </c:spPr>
        </c:title>
        <c:numFmt formatCode="General" sourceLinked="1"/>
        <c:tickLblPos val="nextTo"/>
        <c:spPr>
          <a:ln w="3727">
            <a:solidFill>
              <a:schemeClr val="tx1"/>
            </a:solidFill>
            <a:prstDash val="solid"/>
          </a:ln>
        </c:spPr>
        <c:txPr>
          <a:bodyPr rot="-2700000" vert="horz"/>
          <a:lstStyle/>
          <a:p>
            <a:pPr>
              <a:defRPr lang="en-US" sz="2113" b="1" i="0" u="none" strike="noStrike" baseline="0">
                <a:solidFill>
                  <a:schemeClr val="tx1"/>
                </a:solidFill>
                <a:latin typeface="Times New Roman"/>
                <a:ea typeface="Times New Roman"/>
                <a:cs typeface="Times New Roman"/>
              </a:defRPr>
            </a:pPr>
            <a:endParaRPr lang="fa-IR"/>
          </a:p>
        </c:txPr>
        <c:crossAx val="91538176"/>
        <c:crosses val="autoZero"/>
        <c:auto val="1"/>
        <c:lblAlgn val="ctr"/>
        <c:lblOffset val="100"/>
        <c:tickMarkSkip val="1"/>
      </c:catAx>
      <c:valAx>
        <c:axId val="91538176"/>
        <c:scaling>
          <c:orientation val="minMax"/>
        </c:scaling>
        <c:axPos val="l"/>
        <c:majorGridlines>
          <c:spPr>
            <a:ln w="14909">
              <a:solidFill>
                <a:schemeClr val="tx1"/>
              </a:solidFill>
              <a:prstDash val="solid"/>
            </a:ln>
          </c:spPr>
        </c:majorGridlines>
        <c:numFmt formatCode="General" sourceLinked="1"/>
        <c:tickLblPos val="nextTo"/>
        <c:spPr>
          <a:ln w="3727">
            <a:solidFill>
              <a:schemeClr val="tx1"/>
            </a:solidFill>
            <a:prstDash val="solid"/>
          </a:ln>
        </c:spPr>
        <c:txPr>
          <a:bodyPr rot="0" vert="horz"/>
          <a:lstStyle/>
          <a:p>
            <a:pPr>
              <a:defRPr lang="en-US" sz="1644" b="1" i="0" u="none" strike="noStrike" baseline="0">
                <a:solidFill>
                  <a:schemeClr val="bg1"/>
                </a:solidFill>
                <a:latin typeface="Times New Roman"/>
                <a:ea typeface="Times New Roman"/>
                <a:cs typeface="Times New Roman"/>
              </a:defRPr>
            </a:pPr>
            <a:endParaRPr lang="fa-IR"/>
          </a:p>
        </c:txPr>
        <c:crossAx val="91531520"/>
        <c:crosses val="autoZero"/>
        <c:crossBetween val="between"/>
      </c:valAx>
      <c:catAx>
        <c:axId val="91539712"/>
        <c:scaling>
          <c:orientation val="minMax"/>
        </c:scaling>
        <c:delete val="1"/>
        <c:axPos val="b"/>
        <c:numFmt formatCode="General" sourceLinked="1"/>
        <c:tickLblPos val="none"/>
        <c:crossAx val="96337920"/>
        <c:crosses val="autoZero"/>
        <c:auto val="1"/>
        <c:lblAlgn val="ctr"/>
        <c:lblOffset val="100"/>
      </c:catAx>
      <c:valAx>
        <c:axId val="96337920"/>
        <c:scaling>
          <c:orientation val="minMax"/>
        </c:scaling>
        <c:axPos val="r"/>
        <c:numFmt formatCode="General" sourceLinked="1"/>
        <c:majorTickMark val="cross"/>
        <c:tickLblPos val="nextTo"/>
        <c:spPr>
          <a:ln w="3727">
            <a:solidFill>
              <a:schemeClr val="tx1"/>
            </a:solidFill>
            <a:prstDash val="solid"/>
          </a:ln>
        </c:spPr>
        <c:txPr>
          <a:bodyPr rot="0" vert="horz"/>
          <a:lstStyle/>
          <a:p>
            <a:pPr>
              <a:defRPr lang="en-US" sz="1644" b="1" i="0" u="none" strike="noStrike" baseline="0">
                <a:solidFill>
                  <a:schemeClr val="bg1"/>
                </a:solidFill>
                <a:latin typeface="Times New Roman"/>
                <a:ea typeface="Times New Roman"/>
                <a:cs typeface="Times New Roman"/>
              </a:defRPr>
            </a:pPr>
            <a:endParaRPr lang="fa-IR"/>
          </a:p>
        </c:txPr>
        <c:crossAx val="91539712"/>
        <c:crosses val="max"/>
        <c:crossBetween val="between"/>
      </c:valAx>
      <c:dTable>
        <c:showHorzBorder val="1"/>
        <c:showVertBorder val="1"/>
        <c:showOutline val="1"/>
        <c:showKeys val="1"/>
        <c:spPr>
          <a:ln w="29819">
            <a:solidFill>
              <a:srgbClr val="FFCC99"/>
            </a:solidFill>
            <a:prstDash val="solid"/>
          </a:ln>
        </c:spPr>
        <c:txPr>
          <a:bodyPr/>
          <a:lstStyle/>
          <a:p>
            <a:pPr rtl="0">
              <a:defRPr lang="en-US" sz="1600" b="1" i="1" u="none" strike="noStrike" baseline="0">
                <a:solidFill>
                  <a:schemeClr val="tx1"/>
                </a:solidFill>
                <a:latin typeface="Arial" pitchFamily="34" charset="0"/>
                <a:ea typeface="Times New Roman"/>
                <a:cs typeface="Arial" pitchFamily="34" charset="0"/>
              </a:defRPr>
            </a:pPr>
            <a:endParaRPr lang="fa-IR"/>
          </a:p>
        </c:txPr>
      </c:dTable>
      <c:spPr>
        <a:solidFill>
          <a:schemeClr val="bg1">
            <a:lumMod val="85000"/>
            <a:lumOff val="15000"/>
            <a:alpha val="39000"/>
          </a:schemeClr>
        </a:solidFill>
        <a:ln w="14909">
          <a:solidFill>
            <a:srgbClr val="FF00FF"/>
          </a:solidFill>
          <a:prstDash val="solid"/>
        </a:ln>
      </c:spPr>
    </c:plotArea>
    <c:plotVisOnly val="1"/>
    <c:dispBlanksAs val="gap"/>
  </c:chart>
  <c:spPr>
    <a:noFill/>
    <a:ln>
      <a:noFill/>
    </a:ln>
  </c:spPr>
  <c:txPr>
    <a:bodyPr/>
    <a:lstStyle/>
    <a:p>
      <a:pPr>
        <a:defRPr sz="2113" b="1" i="0" u="none" strike="noStrike" baseline="0">
          <a:solidFill>
            <a:schemeClr val="tx1"/>
          </a:solidFill>
          <a:latin typeface="Times New Roman"/>
          <a:ea typeface="Times New Roman"/>
          <a:cs typeface="Times New Roman"/>
        </a:defRPr>
      </a:pPr>
      <a:endParaRPr lang="fa-IR"/>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fa-IR"/>
  <c:chart>
    <c:plotArea>
      <c:layout>
        <c:manualLayout>
          <c:layoutTarget val="inner"/>
          <c:xMode val="edge"/>
          <c:yMode val="edge"/>
          <c:x val="0.14335942958968706"/>
          <c:y val="2.8743621673071831E-2"/>
          <c:w val="0.77667493796526565"/>
          <c:h val="0.77027114466078594"/>
        </c:manualLayout>
      </c:layout>
      <c:lineChart>
        <c:grouping val="standard"/>
        <c:ser>
          <c:idx val="0"/>
          <c:order val="0"/>
          <c:tx>
            <c:strRef>
              <c:f>Sheet1!$A$2</c:f>
              <c:strCache>
                <c:ptCount val="1"/>
                <c:pt idx="0">
                  <c:v>INC.</c:v>
                </c:pt>
              </c:strCache>
            </c:strRef>
          </c:tx>
          <c:spPr>
            <a:ln w="44738">
              <a:solidFill>
                <a:srgbClr val="800080"/>
              </a:solidFill>
              <a:prstDash val="solid"/>
            </a:ln>
          </c:spPr>
          <c:marker>
            <c:symbol val="diamond"/>
            <c:size val="12"/>
            <c:spPr>
              <a:solidFill>
                <a:srgbClr val="800080"/>
              </a:solidFill>
              <a:ln>
                <a:solidFill>
                  <a:srgbClr val="FFFF00"/>
                </a:solidFill>
                <a:prstDash val="solid"/>
              </a:ln>
            </c:spPr>
          </c:marker>
          <c:cat>
            <c:numRef>
              <c:f>Sheet1!$B$1:$L$1</c:f>
              <c:numCache>
                <c:formatCode>General</c:formatCode>
                <c:ptCount val="11"/>
                <c:pt idx="0">
                  <c:v>1381</c:v>
                </c:pt>
                <c:pt idx="1">
                  <c:v>1382</c:v>
                </c:pt>
                <c:pt idx="2">
                  <c:v>1383</c:v>
                </c:pt>
                <c:pt idx="3">
                  <c:v>1384</c:v>
                </c:pt>
                <c:pt idx="4">
                  <c:v>1385</c:v>
                </c:pt>
                <c:pt idx="5">
                  <c:v>1386</c:v>
                </c:pt>
                <c:pt idx="6">
                  <c:v>1387</c:v>
                </c:pt>
                <c:pt idx="7">
                  <c:v>1388</c:v>
                </c:pt>
                <c:pt idx="8">
                  <c:v>1389</c:v>
                </c:pt>
                <c:pt idx="9">
                  <c:v>1390</c:v>
                </c:pt>
                <c:pt idx="10">
                  <c:v>1391</c:v>
                </c:pt>
              </c:numCache>
            </c:numRef>
          </c:cat>
          <c:val>
            <c:numRef>
              <c:f>Sheet1!$B$2:$L$2</c:f>
              <c:numCache>
                <c:formatCode>General</c:formatCode>
                <c:ptCount val="11"/>
                <c:pt idx="0">
                  <c:v>1.2</c:v>
                </c:pt>
                <c:pt idx="1">
                  <c:v>1.3</c:v>
                </c:pt>
                <c:pt idx="2">
                  <c:v>0.70000000000000062</c:v>
                </c:pt>
                <c:pt idx="3">
                  <c:v>0.4</c:v>
                </c:pt>
                <c:pt idx="4">
                  <c:v>0.70000000000000062</c:v>
                </c:pt>
                <c:pt idx="5">
                  <c:v>0.4</c:v>
                </c:pt>
                <c:pt idx="6">
                  <c:v>0.60000000000000064</c:v>
                </c:pt>
                <c:pt idx="7">
                  <c:v>0.60000000000000064</c:v>
                </c:pt>
                <c:pt idx="8">
                  <c:v>0.2</c:v>
                </c:pt>
                <c:pt idx="9">
                  <c:v>0.2</c:v>
                </c:pt>
                <c:pt idx="10">
                  <c:v>0.5</c:v>
                </c:pt>
              </c:numCache>
            </c:numRef>
          </c:val>
        </c:ser>
        <c:marker val="1"/>
        <c:axId val="96545024"/>
        <c:axId val="96547584"/>
      </c:lineChart>
      <c:lineChart>
        <c:grouping val="standard"/>
        <c:ser>
          <c:idx val="1"/>
          <c:order val="1"/>
          <c:tx>
            <c:strRef>
              <c:f>Sheet1!$A$3</c:f>
              <c:strCache>
                <c:ptCount val="1"/>
                <c:pt idx="0">
                  <c:v>CASE</c:v>
                </c:pt>
              </c:strCache>
            </c:strRef>
          </c:tx>
          <c:spPr>
            <a:ln w="29825">
              <a:solidFill>
                <a:srgbClr val="FFFF00"/>
              </a:solidFill>
              <a:prstDash val="solid"/>
            </a:ln>
          </c:spPr>
          <c:marker>
            <c:symbol val="square"/>
            <c:size val="6"/>
            <c:spPr>
              <a:solidFill>
                <a:srgbClr val="FFFF00"/>
              </a:solidFill>
              <a:ln>
                <a:solidFill>
                  <a:srgbClr val="333333"/>
                </a:solidFill>
                <a:prstDash val="solid"/>
              </a:ln>
            </c:spPr>
          </c:marker>
          <c:cat>
            <c:numRef>
              <c:f>Sheet1!$B$1:$L$1</c:f>
              <c:numCache>
                <c:formatCode>General</c:formatCode>
                <c:ptCount val="11"/>
                <c:pt idx="0">
                  <c:v>1381</c:v>
                </c:pt>
                <c:pt idx="1">
                  <c:v>1382</c:v>
                </c:pt>
                <c:pt idx="2">
                  <c:v>1383</c:v>
                </c:pt>
                <c:pt idx="3">
                  <c:v>1384</c:v>
                </c:pt>
                <c:pt idx="4">
                  <c:v>1385</c:v>
                </c:pt>
                <c:pt idx="5">
                  <c:v>1386</c:v>
                </c:pt>
                <c:pt idx="6">
                  <c:v>1387</c:v>
                </c:pt>
                <c:pt idx="7">
                  <c:v>1388</c:v>
                </c:pt>
                <c:pt idx="8">
                  <c:v>1389</c:v>
                </c:pt>
                <c:pt idx="9">
                  <c:v>1390</c:v>
                </c:pt>
                <c:pt idx="10">
                  <c:v>1391</c:v>
                </c:pt>
              </c:numCache>
            </c:numRef>
          </c:cat>
          <c:val>
            <c:numRef>
              <c:f>Sheet1!$B$3:$L$3</c:f>
              <c:numCache>
                <c:formatCode>General</c:formatCode>
                <c:ptCount val="11"/>
                <c:pt idx="0">
                  <c:v>44</c:v>
                </c:pt>
                <c:pt idx="1">
                  <c:v>47</c:v>
                </c:pt>
                <c:pt idx="2">
                  <c:v>25</c:v>
                </c:pt>
                <c:pt idx="3">
                  <c:v>17</c:v>
                </c:pt>
                <c:pt idx="4">
                  <c:v>27</c:v>
                </c:pt>
                <c:pt idx="5">
                  <c:v>14</c:v>
                </c:pt>
                <c:pt idx="6">
                  <c:v>21</c:v>
                </c:pt>
                <c:pt idx="7">
                  <c:v>21</c:v>
                </c:pt>
                <c:pt idx="8">
                  <c:v>6</c:v>
                </c:pt>
                <c:pt idx="9">
                  <c:v>6</c:v>
                </c:pt>
                <c:pt idx="10">
                  <c:v>19</c:v>
                </c:pt>
              </c:numCache>
            </c:numRef>
          </c:val>
        </c:ser>
        <c:marker val="1"/>
        <c:axId val="96549120"/>
        <c:axId val="96550912"/>
      </c:lineChart>
      <c:catAx>
        <c:axId val="96545024"/>
        <c:scaling>
          <c:orientation val="minMax"/>
        </c:scaling>
        <c:axPos val="b"/>
        <c:title>
          <c:tx>
            <c:rich>
              <a:bodyPr/>
              <a:lstStyle/>
              <a:p>
                <a:pPr>
                  <a:defRPr sz="2200" b="1" i="0" u="none" strike="noStrike" baseline="0">
                    <a:solidFill>
                      <a:srgbClr val="000000"/>
                    </a:solidFill>
                    <a:latin typeface="Times New Roman"/>
                    <a:ea typeface="Times New Roman"/>
                    <a:cs typeface="Times New Roman"/>
                  </a:defRPr>
                </a:pPr>
                <a:r>
                  <a:rPr lang="en-GB"/>
                  <a:t>INC/100,000</a:t>
                </a:r>
              </a:p>
            </c:rich>
          </c:tx>
          <c:layout>
            <c:manualLayout>
              <c:xMode val="edge"/>
              <c:yMode val="edge"/>
              <c:x val="0.15136476203947571"/>
              <c:y val="0"/>
            </c:manualLayout>
          </c:layout>
          <c:spPr>
            <a:gradFill rotWithShape="0">
              <a:gsLst>
                <a:gs pos="0">
                  <a:srgbClr val="800080"/>
                </a:gs>
                <a:gs pos="50000">
                  <a:srgbClr val="FFFF99"/>
                </a:gs>
                <a:gs pos="100000">
                  <a:srgbClr val="800080"/>
                </a:gs>
              </a:gsLst>
              <a:lin ang="5400000" scaled="1"/>
            </a:gradFill>
            <a:ln w="29825">
              <a:noFill/>
            </a:ln>
          </c:spPr>
        </c:title>
        <c:numFmt formatCode="General" sourceLinked="1"/>
        <c:tickLblPos val="nextTo"/>
        <c:spPr>
          <a:solidFill>
            <a:schemeClr val="bg1"/>
          </a:solidFill>
          <a:ln w="3728">
            <a:solidFill>
              <a:schemeClr val="bg1"/>
            </a:solidFill>
            <a:prstDash val="solid"/>
          </a:ln>
        </c:spPr>
        <c:txPr>
          <a:bodyPr rot="-2700000" vert="horz"/>
          <a:lstStyle/>
          <a:p>
            <a:pPr>
              <a:defRPr/>
            </a:pPr>
            <a:endParaRPr lang="fa-IR"/>
          </a:p>
        </c:txPr>
        <c:crossAx val="96547584"/>
        <c:crosses val="autoZero"/>
        <c:auto val="1"/>
        <c:lblAlgn val="ctr"/>
        <c:lblOffset val="100"/>
        <c:tickMarkSkip val="1"/>
      </c:catAx>
      <c:valAx>
        <c:axId val="96547584"/>
        <c:scaling>
          <c:orientation val="minMax"/>
        </c:scaling>
        <c:axPos val="l"/>
        <c:majorGridlines>
          <c:spPr>
            <a:ln w="14913">
              <a:solidFill>
                <a:schemeClr val="tx1"/>
              </a:solidFill>
              <a:prstDash val="solid"/>
            </a:ln>
          </c:spPr>
        </c:majorGridlines>
        <c:numFmt formatCode="General" sourceLinked="1"/>
        <c:tickLblPos val="nextTo"/>
        <c:spPr>
          <a:ln w="3728">
            <a:solidFill>
              <a:schemeClr val="tx1"/>
            </a:solidFill>
            <a:prstDash val="solid"/>
          </a:ln>
        </c:spPr>
        <c:txPr>
          <a:bodyPr rot="0" vert="horz"/>
          <a:lstStyle/>
          <a:p>
            <a:pPr>
              <a:defRPr>
                <a:solidFill>
                  <a:schemeClr val="bg1"/>
                </a:solidFill>
              </a:defRPr>
            </a:pPr>
            <a:endParaRPr lang="fa-IR"/>
          </a:p>
        </c:txPr>
        <c:crossAx val="96545024"/>
        <c:crosses val="autoZero"/>
        <c:crossBetween val="between"/>
      </c:valAx>
      <c:catAx>
        <c:axId val="96549120"/>
        <c:scaling>
          <c:orientation val="minMax"/>
        </c:scaling>
        <c:delete val="1"/>
        <c:axPos val="b"/>
        <c:numFmt formatCode="General" sourceLinked="1"/>
        <c:tickLblPos val="none"/>
        <c:crossAx val="96550912"/>
        <c:crosses val="autoZero"/>
        <c:auto val="1"/>
        <c:lblAlgn val="ctr"/>
        <c:lblOffset val="100"/>
      </c:catAx>
      <c:valAx>
        <c:axId val="96550912"/>
        <c:scaling>
          <c:orientation val="minMax"/>
        </c:scaling>
        <c:axPos val="r"/>
        <c:numFmt formatCode="General" sourceLinked="1"/>
        <c:majorTickMark val="cross"/>
        <c:tickLblPos val="nextTo"/>
        <c:spPr>
          <a:ln w="3728">
            <a:solidFill>
              <a:schemeClr val="tx1"/>
            </a:solidFill>
            <a:prstDash val="solid"/>
          </a:ln>
        </c:spPr>
        <c:txPr>
          <a:bodyPr rot="0" vert="horz"/>
          <a:lstStyle/>
          <a:p>
            <a:pPr>
              <a:defRPr>
                <a:solidFill>
                  <a:schemeClr val="bg1"/>
                </a:solidFill>
              </a:defRPr>
            </a:pPr>
            <a:endParaRPr lang="fa-IR"/>
          </a:p>
        </c:txPr>
        <c:crossAx val="96549120"/>
        <c:crosses val="max"/>
        <c:crossBetween val="between"/>
      </c:valAx>
      <c:dTable>
        <c:showHorzBorder val="1"/>
        <c:showVertBorder val="1"/>
        <c:showOutline val="1"/>
        <c:showKeys val="1"/>
        <c:spPr>
          <a:ln w="29825">
            <a:solidFill>
              <a:srgbClr val="FFCC99"/>
            </a:solidFill>
            <a:prstDash val="solid"/>
          </a:ln>
        </c:spPr>
        <c:txPr>
          <a:bodyPr/>
          <a:lstStyle/>
          <a:p>
            <a:pPr rtl="0">
              <a:defRPr sz="1600">
                <a:solidFill>
                  <a:schemeClr val="bg1"/>
                </a:solidFill>
              </a:defRPr>
            </a:pPr>
            <a:endParaRPr lang="fa-IR"/>
          </a:p>
        </c:txPr>
      </c:dTable>
      <c:spPr>
        <a:solidFill>
          <a:srgbClr val="C0504D">
            <a:lumMod val="60000"/>
            <a:lumOff val="40000"/>
            <a:alpha val="41000"/>
          </a:srgbClr>
        </a:solidFill>
        <a:ln w="14913">
          <a:solidFill>
            <a:srgbClr val="FF00FF"/>
          </a:solidFill>
          <a:prstDash val="solid"/>
        </a:ln>
      </c:spPr>
    </c:plotArea>
    <c:plotVisOnly val="1"/>
    <c:dispBlanksAs val="gap"/>
  </c:chart>
  <c:spPr>
    <a:solidFill>
      <a:schemeClr val="tx1">
        <a:lumMod val="75000"/>
        <a:lumOff val="25000"/>
      </a:schemeClr>
    </a:solidFill>
    <a:ln>
      <a:noFill/>
    </a:ln>
  </c:spPr>
  <c:txPr>
    <a:bodyPr/>
    <a:lstStyle/>
    <a:p>
      <a:pPr>
        <a:defRPr sz="2200" b="1" i="0" u="none" strike="noStrike" baseline="0">
          <a:solidFill>
            <a:schemeClr val="tx1"/>
          </a:solidFill>
          <a:latin typeface="Times New Roman"/>
          <a:ea typeface="Times New Roman"/>
          <a:cs typeface="Times New Roman"/>
        </a:defRPr>
      </a:pPr>
      <a:endParaRPr lang="fa-IR"/>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fa-IR"/>
  <c:chart>
    <c:plotArea>
      <c:layout>
        <c:manualLayout>
          <c:layoutTarget val="inner"/>
          <c:xMode val="edge"/>
          <c:yMode val="edge"/>
          <c:x val="0.14335942958968706"/>
          <c:y val="2.8743621673071831E-2"/>
          <c:w val="0.77667493796526565"/>
          <c:h val="0.77027114466078594"/>
        </c:manualLayout>
      </c:layout>
      <c:lineChart>
        <c:grouping val="standard"/>
        <c:ser>
          <c:idx val="0"/>
          <c:order val="0"/>
          <c:tx>
            <c:strRef>
              <c:f>Sheet1!$A$2</c:f>
              <c:strCache>
                <c:ptCount val="1"/>
                <c:pt idx="0">
                  <c:v>INC.</c:v>
                </c:pt>
              </c:strCache>
            </c:strRef>
          </c:tx>
          <c:spPr>
            <a:ln w="44739">
              <a:solidFill>
                <a:srgbClr val="800080"/>
              </a:solidFill>
              <a:prstDash val="solid"/>
            </a:ln>
          </c:spPr>
          <c:marker>
            <c:symbol val="diamond"/>
            <c:size val="12"/>
            <c:spPr>
              <a:solidFill>
                <a:srgbClr val="800080"/>
              </a:solidFill>
              <a:ln>
                <a:solidFill>
                  <a:srgbClr val="FFFF00"/>
                </a:solidFill>
                <a:prstDash val="solid"/>
              </a:ln>
            </c:spPr>
          </c:marker>
          <c:cat>
            <c:numRef>
              <c:f>Sheet1!$B$1:$L$1</c:f>
              <c:numCache>
                <c:formatCode>General</c:formatCode>
                <c:ptCount val="11"/>
                <c:pt idx="0">
                  <c:v>1381</c:v>
                </c:pt>
                <c:pt idx="1">
                  <c:v>1382</c:v>
                </c:pt>
                <c:pt idx="2">
                  <c:v>1383</c:v>
                </c:pt>
                <c:pt idx="3">
                  <c:v>1384</c:v>
                </c:pt>
                <c:pt idx="4">
                  <c:v>1385</c:v>
                </c:pt>
                <c:pt idx="5">
                  <c:v>1386</c:v>
                </c:pt>
                <c:pt idx="6">
                  <c:v>1387</c:v>
                </c:pt>
                <c:pt idx="7">
                  <c:v>1388</c:v>
                </c:pt>
                <c:pt idx="8">
                  <c:v>1389</c:v>
                </c:pt>
                <c:pt idx="9">
                  <c:v>1390</c:v>
                </c:pt>
                <c:pt idx="10">
                  <c:v>1391</c:v>
                </c:pt>
              </c:numCache>
            </c:numRef>
          </c:cat>
          <c:val>
            <c:numRef>
              <c:f>Sheet1!$B$2:$L$2</c:f>
              <c:numCache>
                <c:formatCode>General</c:formatCode>
                <c:ptCount val="11"/>
                <c:pt idx="0">
                  <c:v>0</c:v>
                </c:pt>
                <c:pt idx="1">
                  <c:v>0.1</c:v>
                </c:pt>
                <c:pt idx="2">
                  <c:v>0.1</c:v>
                </c:pt>
                <c:pt idx="3">
                  <c:v>0</c:v>
                </c:pt>
                <c:pt idx="4">
                  <c:v>8.0000000000000043E-2</c:v>
                </c:pt>
                <c:pt idx="5">
                  <c:v>0.2</c:v>
                </c:pt>
                <c:pt idx="6">
                  <c:v>0.2</c:v>
                </c:pt>
                <c:pt idx="7">
                  <c:v>0.1</c:v>
                </c:pt>
                <c:pt idx="8">
                  <c:v>2.0000000000000011E-2</c:v>
                </c:pt>
                <c:pt idx="9">
                  <c:v>0.1</c:v>
                </c:pt>
                <c:pt idx="10">
                  <c:v>0.1</c:v>
                </c:pt>
              </c:numCache>
            </c:numRef>
          </c:val>
        </c:ser>
        <c:marker val="1"/>
        <c:axId val="96590848"/>
        <c:axId val="96597504"/>
      </c:lineChart>
      <c:lineChart>
        <c:grouping val="standard"/>
        <c:ser>
          <c:idx val="1"/>
          <c:order val="1"/>
          <c:tx>
            <c:strRef>
              <c:f>Sheet1!$A$3</c:f>
              <c:strCache>
                <c:ptCount val="1"/>
                <c:pt idx="0">
                  <c:v>CASE</c:v>
                </c:pt>
              </c:strCache>
            </c:strRef>
          </c:tx>
          <c:spPr>
            <a:ln w="29826">
              <a:solidFill>
                <a:srgbClr val="FFFF00"/>
              </a:solidFill>
              <a:prstDash val="solid"/>
            </a:ln>
          </c:spPr>
          <c:marker>
            <c:symbol val="square"/>
            <c:size val="6"/>
            <c:spPr>
              <a:solidFill>
                <a:srgbClr val="FFFF00"/>
              </a:solidFill>
              <a:ln>
                <a:solidFill>
                  <a:srgbClr val="333333"/>
                </a:solidFill>
                <a:prstDash val="solid"/>
              </a:ln>
            </c:spPr>
          </c:marker>
          <c:cat>
            <c:numRef>
              <c:f>Sheet1!$B$1:$L$1</c:f>
              <c:numCache>
                <c:formatCode>General</c:formatCode>
                <c:ptCount val="11"/>
                <c:pt idx="0">
                  <c:v>1381</c:v>
                </c:pt>
                <c:pt idx="1">
                  <c:v>1382</c:v>
                </c:pt>
                <c:pt idx="2">
                  <c:v>1383</c:v>
                </c:pt>
                <c:pt idx="3">
                  <c:v>1384</c:v>
                </c:pt>
                <c:pt idx="4">
                  <c:v>1385</c:v>
                </c:pt>
                <c:pt idx="5">
                  <c:v>1386</c:v>
                </c:pt>
                <c:pt idx="6">
                  <c:v>1387</c:v>
                </c:pt>
                <c:pt idx="7">
                  <c:v>1388</c:v>
                </c:pt>
                <c:pt idx="8">
                  <c:v>1389</c:v>
                </c:pt>
                <c:pt idx="9">
                  <c:v>1390</c:v>
                </c:pt>
                <c:pt idx="10">
                  <c:v>1391</c:v>
                </c:pt>
              </c:numCache>
            </c:numRef>
          </c:cat>
          <c:val>
            <c:numRef>
              <c:f>Sheet1!$B$3:$L$3</c:f>
              <c:numCache>
                <c:formatCode>General</c:formatCode>
                <c:ptCount val="11"/>
                <c:pt idx="0">
                  <c:v>0</c:v>
                </c:pt>
                <c:pt idx="1">
                  <c:v>2</c:v>
                </c:pt>
                <c:pt idx="2">
                  <c:v>3</c:v>
                </c:pt>
                <c:pt idx="3">
                  <c:v>0</c:v>
                </c:pt>
                <c:pt idx="4">
                  <c:v>4</c:v>
                </c:pt>
                <c:pt idx="5">
                  <c:v>11</c:v>
                </c:pt>
                <c:pt idx="6">
                  <c:v>9</c:v>
                </c:pt>
                <c:pt idx="7">
                  <c:v>3</c:v>
                </c:pt>
                <c:pt idx="8">
                  <c:v>2</c:v>
                </c:pt>
                <c:pt idx="9">
                  <c:v>6</c:v>
                </c:pt>
                <c:pt idx="10">
                  <c:v>11</c:v>
                </c:pt>
              </c:numCache>
            </c:numRef>
          </c:val>
        </c:ser>
        <c:marker val="1"/>
        <c:axId val="96599040"/>
        <c:axId val="96490240"/>
      </c:lineChart>
      <c:catAx>
        <c:axId val="96590848"/>
        <c:scaling>
          <c:orientation val="minMax"/>
        </c:scaling>
        <c:axPos val="b"/>
        <c:title>
          <c:tx>
            <c:rich>
              <a:bodyPr/>
              <a:lstStyle/>
              <a:p>
                <a:pPr>
                  <a:defRPr sz="2200" b="1" i="0" u="none" strike="noStrike" baseline="0">
                    <a:solidFill>
                      <a:srgbClr val="000000"/>
                    </a:solidFill>
                    <a:latin typeface="Times New Roman"/>
                    <a:ea typeface="Times New Roman"/>
                    <a:cs typeface="Times New Roman"/>
                  </a:defRPr>
                </a:pPr>
                <a:r>
                  <a:rPr lang="en-GB"/>
                  <a:t>INC/100,000</a:t>
                </a:r>
              </a:p>
            </c:rich>
          </c:tx>
          <c:layout>
            <c:manualLayout>
              <c:xMode val="edge"/>
              <c:yMode val="edge"/>
              <c:x val="0.15136469040222653"/>
              <c:y val="0"/>
            </c:manualLayout>
          </c:layout>
          <c:spPr>
            <a:gradFill rotWithShape="0">
              <a:gsLst>
                <a:gs pos="0">
                  <a:srgbClr val="800080"/>
                </a:gs>
                <a:gs pos="50000">
                  <a:srgbClr val="FFFF99"/>
                </a:gs>
                <a:gs pos="100000">
                  <a:srgbClr val="800080"/>
                </a:gs>
              </a:gsLst>
              <a:lin ang="5400000" scaled="1"/>
            </a:gradFill>
            <a:ln w="29826">
              <a:noFill/>
            </a:ln>
          </c:spPr>
        </c:title>
        <c:numFmt formatCode="General" sourceLinked="1"/>
        <c:tickLblPos val="nextTo"/>
        <c:spPr>
          <a:solidFill>
            <a:schemeClr val="bg1"/>
          </a:solidFill>
          <a:ln w="3728">
            <a:solidFill>
              <a:schemeClr val="bg1"/>
            </a:solidFill>
            <a:prstDash val="solid"/>
          </a:ln>
        </c:spPr>
        <c:txPr>
          <a:bodyPr rot="-2700000" vert="horz"/>
          <a:lstStyle/>
          <a:p>
            <a:pPr>
              <a:defRPr/>
            </a:pPr>
            <a:endParaRPr lang="fa-IR"/>
          </a:p>
        </c:txPr>
        <c:crossAx val="96597504"/>
        <c:crosses val="autoZero"/>
        <c:auto val="1"/>
        <c:lblAlgn val="ctr"/>
        <c:lblOffset val="100"/>
        <c:tickMarkSkip val="1"/>
      </c:catAx>
      <c:valAx>
        <c:axId val="96597504"/>
        <c:scaling>
          <c:orientation val="minMax"/>
        </c:scaling>
        <c:axPos val="l"/>
        <c:majorGridlines>
          <c:spPr>
            <a:ln w="14913">
              <a:solidFill>
                <a:schemeClr val="tx1"/>
              </a:solidFill>
              <a:prstDash val="solid"/>
            </a:ln>
          </c:spPr>
        </c:majorGridlines>
        <c:numFmt formatCode="General" sourceLinked="1"/>
        <c:tickLblPos val="nextTo"/>
        <c:spPr>
          <a:ln w="3728">
            <a:solidFill>
              <a:schemeClr val="tx1"/>
            </a:solidFill>
            <a:prstDash val="solid"/>
          </a:ln>
        </c:spPr>
        <c:txPr>
          <a:bodyPr rot="0" vert="horz"/>
          <a:lstStyle/>
          <a:p>
            <a:pPr>
              <a:defRPr>
                <a:solidFill>
                  <a:schemeClr val="bg1"/>
                </a:solidFill>
              </a:defRPr>
            </a:pPr>
            <a:endParaRPr lang="fa-IR"/>
          </a:p>
        </c:txPr>
        <c:crossAx val="96590848"/>
        <c:crosses val="autoZero"/>
        <c:crossBetween val="between"/>
      </c:valAx>
      <c:catAx>
        <c:axId val="96599040"/>
        <c:scaling>
          <c:orientation val="minMax"/>
        </c:scaling>
        <c:delete val="1"/>
        <c:axPos val="b"/>
        <c:numFmt formatCode="General" sourceLinked="1"/>
        <c:tickLblPos val="none"/>
        <c:crossAx val="96490240"/>
        <c:crosses val="autoZero"/>
        <c:auto val="1"/>
        <c:lblAlgn val="ctr"/>
        <c:lblOffset val="100"/>
      </c:catAx>
      <c:valAx>
        <c:axId val="96490240"/>
        <c:scaling>
          <c:orientation val="minMax"/>
        </c:scaling>
        <c:axPos val="r"/>
        <c:numFmt formatCode="General" sourceLinked="1"/>
        <c:majorTickMark val="cross"/>
        <c:tickLblPos val="nextTo"/>
        <c:spPr>
          <a:ln w="3728">
            <a:solidFill>
              <a:schemeClr val="tx1"/>
            </a:solidFill>
            <a:prstDash val="solid"/>
          </a:ln>
        </c:spPr>
        <c:txPr>
          <a:bodyPr rot="0" vert="horz"/>
          <a:lstStyle/>
          <a:p>
            <a:pPr>
              <a:defRPr>
                <a:solidFill>
                  <a:schemeClr val="bg1"/>
                </a:solidFill>
              </a:defRPr>
            </a:pPr>
            <a:endParaRPr lang="fa-IR"/>
          </a:p>
        </c:txPr>
        <c:crossAx val="96599040"/>
        <c:crosses val="max"/>
        <c:crossBetween val="between"/>
      </c:valAx>
      <c:dTable>
        <c:showHorzBorder val="1"/>
        <c:showVertBorder val="1"/>
        <c:showOutline val="1"/>
        <c:showKeys val="1"/>
        <c:spPr>
          <a:ln w="29826">
            <a:solidFill>
              <a:srgbClr val="FFCC99"/>
            </a:solidFill>
            <a:prstDash val="solid"/>
          </a:ln>
        </c:spPr>
        <c:txPr>
          <a:bodyPr/>
          <a:lstStyle/>
          <a:p>
            <a:pPr rtl="0">
              <a:defRPr sz="1600">
                <a:solidFill>
                  <a:schemeClr val="bg1"/>
                </a:solidFill>
              </a:defRPr>
            </a:pPr>
            <a:endParaRPr lang="fa-IR"/>
          </a:p>
        </c:txPr>
      </c:dTable>
      <c:spPr>
        <a:solidFill>
          <a:schemeClr val="accent5">
            <a:lumMod val="75000"/>
            <a:alpha val="26000"/>
          </a:schemeClr>
        </a:solidFill>
        <a:ln w="14913">
          <a:solidFill>
            <a:srgbClr val="FF00FF"/>
          </a:solidFill>
          <a:prstDash val="solid"/>
        </a:ln>
      </c:spPr>
    </c:plotArea>
    <c:plotVisOnly val="1"/>
    <c:dispBlanksAs val="gap"/>
  </c:chart>
  <c:spPr>
    <a:solidFill>
      <a:schemeClr val="tx1">
        <a:lumMod val="75000"/>
        <a:lumOff val="25000"/>
      </a:schemeClr>
    </a:solidFill>
    <a:ln>
      <a:noFill/>
    </a:ln>
  </c:spPr>
  <c:txPr>
    <a:bodyPr/>
    <a:lstStyle/>
    <a:p>
      <a:pPr>
        <a:defRPr sz="2200" b="1" i="0" u="none" strike="noStrike" baseline="0">
          <a:solidFill>
            <a:schemeClr val="tx1"/>
          </a:solidFill>
          <a:latin typeface="Times New Roman"/>
          <a:ea typeface="Times New Roman"/>
          <a:cs typeface="Times New Roman"/>
        </a:defRPr>
      </a:pPr>
      <a:endParaRPr lang="fa-IR"/>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fa-IR"/>
  <c:chart>
    <c:plotArea>
      <c:layout>
        <c:manualLayout>
          <c:layoutTarget val="inner"/>
          <c:xMode val="edge"/>
          <c:yMode val="edge"/>
          <c:x val="0.14516129032258071"/>
          <c:y val="6.8720379146919433E-2"/>
          <c:w val="0.77667493796526565"/>
          <c:h val="0.77027114466078817"/>
        </c:manualLayout>
      </c:layout>
      <c:lineChart>
        <c:grouping val="standard"/>
        <c:ser>
          <c:idx val="0"/>
          <c:order val="0"/>
          <c:tx>
            <c:strRef>
              <c:f>Sheet1!$A$2</c:f>
              <c:strCache>
                <c:ptCount val="1"/>
                <c:pt idx="0">
                  <c:v>INC.</c:v>
                </c:pt>
              </c:strCache>
            </c:strRef>
          </c:tx>
          <c:spPr>
            <a:ln w="44728">
              <a:solidFill>
                <a:srgbClr val="800080"/>
              </a:solidFill>
              <a:prstDash val="solid"/>
            </a:ln>
          </c:spPr>
          <c:marker>
            <c:symbol val="diamond"/>
            <c:size val="12"/>
            <c:spPr>
              <a:solidFill>
                <a:srgbClr val="800080"/>
              </a:solidFill>
              <a:ln>
                <a:solidFill>
                  <a:srgbClr val="FFFF00"/>
                </a:solidFill>
                <a:prstDash val="solid"/>
              </a:ln>
            </c:spPr>
          </c:marker>
          <c:cat>
            <c:numRef>
              <c:f>Sheet1!$B$1:$I$1</c:f>
              <c:numCache>
                <c:formatCode>General</c:formatCode>
                <c:ptCount val="8"/>
                <c:pt idx="0">
                  <c:v>1384</c:v>
                </c:pt>
                <c:pt idx="1">
                  <c:v>1385</c:v>
                </c:pt>
                <c:pt idx="2">
                  <c:v>1386</c:v>
                </c:pt>
                <c:pt idx="3">
                  <c:v>1387</c:v>
                </c:pt>
                <c:pt idx="4">
                  <c:v>1388</c:v>
                </c:pt>
                <c:pt idx="5">
                  <c:v>1389</c:v>
                </c:pt>
                <c:pt idx="6">
                  <c:v>1390</c:v>
                </c:pt>
                <c:pt idx="7">
                  <c:v>1391</c:v>
                </c:pt>
              </c:numCache>
            </c:numRef>
          </c:cat>
          <c:val>
            <c:numRef>
              <c:f>Sheet1!$B$2:$I$2</c:f>
              <c:numCache>
                <c:formatCode>General</c:formatCode>
                <c:ptCount val="8"/>
                <c:pt idx="0">
                  <c:v>1.5</c:v>
                </c:pt>
                <c:pt idx="1">
                  <c:v>0.60000000000000064</c:v>
                </c:pt>
                <c:pt idx="2">
                  <c:v>1.2</c:v>
                </c:pt>
                <c:pt idx="3">
                  <c:v>1.2</c:v>
                </c:pt>
                <c:pt idx="4">
                  <c:v>0.60000000000000064</c:v>
                </c:pt>
                <c:pt idx="5">
                  <c:v>1.2</c:v>
                </c:pt>
                <c:pt idx="6">
                  <c:v>0.5</c:v>
                </c:pt>
                <c:pt idx="7">
                  <c:v>0.5</c:v>
                </c:pt>
              </c:numCache>
            </c:numRef>
          </c:val>
        </c:ser>
        <c:marker val="1"/>
        <c:axId val="96513024"/>
        <c:axId val="96519680"/>
      </c:lineChart>
      <c:lineChart>
        <c:grouping val="standard"/>
        <c:ser>
          <c:idx val="1"/>
          <c:order val="1"/>
          <c:tx>
            <c:strRef>
              <c:f>Sheet1!$A$3</c:f>
              <c:strCache>
                <c:ptCount val="1"/>
                <c:pt idx="0">
                  <c:v>CASE</c:v>
                </c:pt>
              </c:strCache>
            </c:strRef>
          </c:tx>
          <c:spPr>
            <a:ln w="29819">
              <a:solidFill>
                <a:schemeClr val="accent1">
                  <a:lumMod val="75000"/>
                </a:schemeClr>
              </a:solidFill>
              <a:prstDash val="solid"/>
            </a:ln>
          </c:spPr>
          <c:marker>
            <c:symbol val="square"/>
            <c:size val="6"/>
            <c:spPr>
              <a:solidFill>
                <a:srgbClr val="FFFF00"/>
              </a:solidFill>
              <a:ln>
                <a:solidFill>
                  <a:srgbClr val="333333"/>
                </a:solidFill>
                <a:prstDash val="solid"/>
              </a:ln>
            </c:spPr>
          </c:marker>
          <c:cat>
            <c:numRef>
              <c:f>Sheet1!$B$1:$I$1</c:f>
              <c:numCache>
                <c:formatCode>General</c:formatCode>
                <c:ptCount val="8"/>
                <c:pt idx="0">
                  <c:v>1384</c:v>
                </c:pt>
                <c:pt idx="1">
                  <c:v>1385</c:v>
                </c:pt>
                <c:pt idx="2">
                  <c:v>1386</c:v>
                </c:pt>
                <c:pt idx="3">
                  <c:v>1387</c:v>
                </c:pt>
                <c:pt idx="4">
                  <c:v>1388</c:v>
                </c:pt>
                <c:pt idx="5">
                  <c:v>1389</c:v>
                </c:pt>
                <c:pt idx="6">
                  <c:v>1390</c:v>
                </c:pt>
                <c:pt idx="7">
                  <c:v>1391</c:v>
                </c:pt>
              </c:numCache>
            </c:numRef>
          </c:cat>
          <c:val>
            <c:numRef>
              <c:f>Sheet1!$B$3:$I$3</c:f>
              <c:numCache>
                <c:formatCode>General</c:formatCode>
                <c:ptCount val="8"/>
                <c:pt idx="0">
                  <c:v>12</c:v>
                </c:pt>
                <c:pt idx="1">
                  <c:v>5</c:v>
                </c:pt>
                <c:pt idx="2">
                  <c:v>10</c:v>
                </c:pt>
                <c:pt idx="3">
                  <c:v>10</c:v>
                </c:pt>
                <c:pt idx="4">
                  <c:v>5</c:v>
                </c:pt>
                <c:pt idx="5">
                  <c:v>10</c:v>
                </c:pt>
                <c:pt idx="6">
                  <c:v>4</c:v>
                </c:pt>
                <c:pt idx="7">
                  <c:v>4</c:v>
                </c:pt>
              </c:numCache>
            </c:numRef>
          </c:val>
        </c:ser>
        <c:marker val="1"/>
        <c:axId val="96521216"/>
        <c:axId val="96531200"/>
      </c:lineChart>
      <c:catAx>
        <c:axId val="96513024"/>
        <c:scaling>
          <c:orientation val="minMax"/>
        </c:scaling>
        <c:axPos val="b"/>
        <c:title>
          <c:tx>
            <c:rich>
              <a:bodyPr/>
              <a:lstStyle/>
              <a:p>
                <a:pPr>
                  <a:defRPr sz="1405" b="1" i="0" u="none" strike="noStrike" baseline="0">
                    <a:solidFill>
                      <a:srgbClr val="000000"/>
                    </a:solidFill>
                    <a:latin typeface="Times New Roman"/>
                    <a:ea typeface="Times New Roman"/>
                    <a:cs typeface="Times New Roman"/>
                  </a:defRPr>
                </a:pPr>
                <a:r>
                  <a:rPr lang="en-GB"/>
                  <a:t>INC/100,000</a:t>
                </a:r>
              </a:p>
            </c:rich>
          </c:tx>
          <c:layout>
            <c:manualLayout>
              <c:xMode val="edge"/>
              <c:yMode val="edge"/>
              <c:x val="0.15136471723085887"/>
              <c:y val="0"/>
            </c:manualLayout>
          </c:layout>
          <c:spPr>
            <a:gradFill rotWithShape="0">
              <a:gsLst>
                <a:gs pos="0">
                  <a:srgbClr val="800080"/>
                </a:gs>
                <a:gs pos="50000">
                  <a:srgbClr val="FFFF99"/>
                </a:gs>
                <a:gs pos="100000">
                  <a:srgbClr val="800080"/>
                </a:gs>
              </a:gsLst>
              <a:lin ang="5400000" scaled="1"/>
            </a:gradFill>
            <a:ln w="29819">
              <a:noFill/>
            </a:ln>
          </c:spPr>
        </c:title>
        <c:numFmt formatCode="General" sourceLinked="1"/>
        <c:tickLblPos val="nextTo"/>
        <c:spPr>
          <a:solidFill>
            <a:schemeClr val="accent2">
              <a:lumMod val="75000"/>
            </a:schemeClr>
          </a:solidFill>
          <a:ln w="3727">
            <a:solidFill>
              <a:schemeClr val="accent2">
                <a:lumMod val="50000"/>
              </a:schemeClr>
            </a:solidFill>
            <a:prstDash val="solid"/>
          </a:ln>
        </c:spPr>
        <c:txPr>
          <a:bodyPr rot="-2700000" vert="horz"/>
          <a:lstStyle/>
          <a:p>
            <a:pPr>
              <a:defRPr lang="en-US" sz="2113" b="1" i="0" u="none" strike="noStrike" baseline="0">
                <a:solidFill>
                  <a:schemeClr val="tx1"/>
                </a:solidFill>
                <a:latin typeface="Times New Roman"/>
                <a:ea typeface="Times New Roman"/>
                <a:cs typeface="Times New Roman"/>
              </a:defRPr>
            </a:pPr>
            <a:endParaRPr lang="fa-IR"/>
          </a:p>
        </c:txPr>
        <c:crossAx val="96519680"/>
        <c:crosses val="autoZero"/>
        <c:auto val="1"/>
        <c:lblAlgn val="ctr"/>
        <c:lblOffset val="100"/>
        <c:tickMarkSkip val="1"/>
      </c:catAx>
      <c:valAx>
        <c:axId val="96519680"/>
        <c:scaling>
          <c:orientation val="minMax"/>
        </c:scaling>
        <c:axPos val="l"/>
        <c:majorGridlines>
          <c:spPr>
            <a:ln w="14909">
              <a:solidFill>
                <a:schemeClr val="accent2"/>
              </a:solidFill>
              <a:prstDash val="solid"/>
            </a:ln>
          </c:spPr>
        </c:majorGridlines>
        <c:numFmt formatCode="General" sourceLinked="1"/>
        <c:tickLblPos val="nextTo"/>
        <c:spPr>
          <a:ln w="3727">
            <a:solidFill>
              <a:schemeClr val="tx1"/>
            </a:solidFill>
            <a:prstDash val="solid"/>
          </a:ln>
        </c:spPr>
        <c:txPr>
          <a:bodyPr rot="0" vert="horz"/>
          <a:lstStyle/>
          <a:p>
            <a:pPr>
              <a:defRPr lang="en-US" sz="1644" b="1" i="0" u="none" strike="noStrike" baseline="0">
                <a:solidFill>
                  <a:schemeClr val="bg1"/>
                </a:solidFill>
                <a:latin typeface="Times New Roman"/>
                <a:ea typeface="Times New Roman"/>
                <a:cs typeface="Times New Roman"/>
              </a:defRPr>
            </a:pPr>
            <a:endParaRPr lang="fa-IR"/>
          </a:p>
        </c:txPr>
        <c:crossAx val="96513024"/>
        <c:crosses val="autoZero"/>
        <c:crossBetween val="between"/>
      </c:valAx>
      <c:catAx>
        <c:axId val="96521216"/>
        <c:scaling>
          <c:orientation val="minMax"/>
        </c:scaling>
        <c:delete val="1"/>
        <c:axPos val="b"/>
        <c:numFmt formatCode="General" sourceLinked="1"/>
        <c:tickLblPos val="none"/>
        <c:crossAx val="96531200"/>
        <c:crosses val="autoZero"/>
        <c:auto val="1"/>
        <c:lblAlgn val="ctr"/>
        <c:lblOffset val="100"/>
      </c:catAx>
      <c:valAx>
        <c:axId val="96531200"/>
        <c:scaling>
          <c:orientation val="minMax"/>
        </c:scaling>
        <c:axPos val="r"/>
        <c:numFmt formatCode="General" sourceLinked="1"/>
        <c:majorTickMark val="cross"/>
        <c:tickLblPos val="nextTo"/>
        <c:spPr>
          <a:ln w="3727">
            <a:solidFill>
              <a:schemeClr val="tx1"/>
            </a:solidFill>
            <a:prstDash val="solid"/>
          </a:ln>
        </c:spPr>
        <c:txPr>
          <a:bodyPr rot="0" vert="horz"/>
          <a:lstStyle/>
          <a:p>
            <a:pPr>
              <a:defRPr lang="en-US" sz="1644" b="1" i="0" u="none" strike="noStrike" baseline="0">
                <a:solidFill>
                  <a:schemeClr val="bg1"/>
                </a:solidFill>
                <a:latin typeface="Times New Roman"/>
                <a:ea typeface="Times New Roman"/>
                <a:cs typeface="Times New Roman"/>
              </a:defRPr>
            </a:pPr>
            <a:endParaRPr lang="fa-IR"/>
          </a:p>
        </c:txPr>
        <c:crossAx val="96521216"/>
        <c:crosses val="max"/>
        <c:crossBetween val="between"/>
      </c:valAx>
      <c:dTable>
        <c:showHorzBorder val="1"/>
        <c:showVertBorder val="1"/>
        <c:showOutline val="1"/>
        <c:showKeys val="1"/>
        <c:spPr>
          <a:ln w="29819">
            <a:solidFill>
              <a:srgbClr val="FFCC99"/>
            </a:solidFill>
            <a:prstDash val="solid"/>
          </a:ln>
        </c:spPr>
        <c:txPr>
          <a:bodyPr/>
          <a:lstStyle/>
          <a:p>
            <a:pPr rtl="0">
              <a:defRPr lang="en-US" sz="1400" b="1" i="1" u="none" strike="noStrike" baseline="0">
                <a:solidFill>
                  <a:schemeClr val="bg1"/>
                </a:solidFill>
                <a:latin typeface="Arial" pitchFamily="34" charset="0"/>
                <a:ea typeface="Times New Roman"/>
                <a:cs typeface="Arial" pitchFamily="34" charset="0"/>
              </a:defRPr>
            </a:pPr>
            <a:endParaRPr lang="fa-IR"/>
          </a:p>
        </c:txPr>
      </c:dTable>
      <c:spPr>
        <a:solidFill>
          <a:schemeClr val="bg1">
            <a:lumMod val="75000"/>
          </a:schemeClr>
        </a:solidFill>
        <a:ln w="14909">
          <a:solidFill>
            <a:srgbClr val="FF00FF"/>
          </a:solidFill>
          <a:prstDash val="solid"/>
        </a:ln>
      </c:spPr>
    </c:plotArea>
    <c:plotVisOnly val="1"/>
    <c:dispBlanksAs val="gap"/>
  </c:chart>
  <c:spPr>
    <a:solidFill>
      <a:schemeClr val="tx1">
        <a:lumMod val="75000"/>
        <a:lumOff val="25000"/>
      </a:schemeClr>
    </a:solidFill>
    <a:ln>
      <a:noFill/>
    </a:ln>
  </c:spPr>
  <c:txPr>
    <a:bodyPr/>
    <a:lstStyle/>
    <a:p>
      <a:pPr>
        <a:defRPr sz="2113" b="1" i="0" u="none" strike="noStrike" baseline="0">
          <a:solidFill>
            <a:schemeClr val="tx1"/>
          </a:solidFill>
          <a:latin typeface="Times New Roman"/>
          <a:ea typeface="Times New Roman"/>
          <a:cs typeface="Times New Roman"/>
        </a:defRPr>
      </a:pPr>
      <a:endParaRPr lang="fa-IR"/>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fa-IR"/>
  <c:chart>
    <c:plotArea>
      <c:layout>
        <c:manualLayout>
          <c:layoutTarget val="inner"/>
          <c:xMode val="edge"/>
          <c:yMode val="edge"/>
          <c:x val="0.13746794321131794"/>
          <c:y val="2.7794559529197477E-2"/>
          <c:w val="0.77667493796526565"/>
          <c:h val="0.77027114466078406"/>
        </c:manualLayout>
      </c:layout>
      <c:lineChart>
        <c:grouping val="standard"/>
        <c:ser>
          <c:idx val="0"/>
          <c:order val="0"/>
          <c:tx>
            <c:strRef>
              <c:f>Sheet1!$A$2</c:f>
              <c:strCache>
                <c:ptCount val="1"/>
                <c:pt idx="0">
                  <c:v>INC.</c:v>
                </c:pt>
              </c:strCache>
            </c:strRef>
          </c:tx>
          <c:spPr>
            <a:ln w="44728">
              <a:solidFill>
                <a:srgbClr val="800080"/>
              </a:solidFill>
              <a:prstDash val="solid"/>
            </a:ln>
          </c:spPr>
          <c:marker>
            <c:symbol val="diamond"/>
            <c:size val="12"/>
            <c:spPr>
              <a:solidFill>
                <a:srgbClr val="800080"/>
              </a:solidFill>
              <a:ln>
                <a:solidFill>
                  <a:srgbClr val="FFFF00"/>
                </a:solidFill>
                <a:prstDash val="solid"/>
              </a:ln>
            </c:spPr>
          </c:marker>
          <c:cat>
            <c:numRef>
              <c:f>Sheet1!$B$1:$P$1</c:f>
              <c:numCache>
                <c:formatCode>General</c:formatCode>
                <c:ptCount val="15"/>
                <c:pt idx="0">
                  <c:v>1377</c:v>
                </c:pt>
                <c:pt idx="1">
                  <c:v>1378</c:v>
                </c:pt>
                <c:pt idx="2">
                  <c:v>1379</c:v>
                </c:pt>
                <c:pt idx="3">
                  <c:v>1380</c:v>
                </c:pt>
                <c:pt idx="4">
                  <c:v>1381</c:v>
                </c:pt>
                <c:pt idx="5">
                  <c:v>1382</c:v>
                </c:pt>
                <c:pt idx="6">
                  <c:v>1383</c:v>
                </c:pt>
                <c:pt idx="7">
                  <c:v>1384</c:v>
                </c:pt>
                <c:pt idx="8">
                  <c:v>1385</c:v>
                </c:pt>
                <c:pt idx="9">
                  <c:v>1386</c:v>
                </c:pt>
                <c:pt idx="10">
                  <c:v>1387</c:v>
                </c:pt>
                <c:pt idx="11">
                  <c:v>1388</c:v>
                </c:pt>
                <c:pt idx="12">
                  <c:v>1389</c:v>
                </c:pt>
                <c:pt idx="13">
                  <c:v>1390</c:v>
                </c:pt>
                <c:pt idx="14">
                  <c:v>1391</c:v>
                </c:pt>
              </c:numCache>
            </c:numRef>
          </c:cat>
          <c:val>
            <c:numRef>
              <c:f>Sheet1!$B$2:$P$2</c:f>
              <c:numCache>
                <c:formatCode>General</c:formatCode>
                <c:ptCount val="15"/>
                <c:pt idx="0">
                  <c:v>8.0300000000000011</c:v>
                </c:pt>
                <c:pt idx="1">
                  <c:v>9.8000000000000007</c:v>
                </c:pt>
                <c:pt idx="2">
                  <c:v>10</c:v>
                </c:pt>
                <c:pt idx="3">
                  <c:v>8</c:v>
                </c:pt>
                <c:pt idx="4">
                  <c:v>4</c:v>
                </c:pt>
                <c:pt idx="5">
                  <c:v>2.5</c:v>
                </c:pt>
                <c:pt idx="6">
                  <c:v>3.7</c:v>
                </c:pt>
                <c:pt idx="7">
                  <c:v>2.06</c:v>
                </c:pt>
                <c:pt idx="8">
                  <c:v>1.1000000000000001</c:v>
                </c:pt>
                <c:pt idx="9">
                  <c:v>1.2</c:v>
                </c:pt>
                <c:pt idx="10">
                  <c:v>2.1</c:v>
                </c:pt>
                <c:pt idx="11">
                  <c:v>1.8</c:v>
                </c:pt>
                <c:pt idx="12">
                  <c:v>1.1000000000000001</c:v>
                </c:pt>
                <c:pt idx="13">
                  <c:v>1.2</c:v>
                </c:pt>
                <c:pt idx="14">
                  <c:v>0.60000000000000064</c:v>
                </c:pt>
              </c:numCache>
            </c:numRef>
          </c:val>
        </c:ser>
        <c:marker val="1"/>
        <c:axId val="95099904"/>
        <c:axId val="95102464"/>
      </c:lineChart>
      <c:lineChart>
        <c:grouping val="standard"/>
        <c:ser>
          <c:idx val="1"/>
          <c:order val="1"/>
          <c:tx>
            <c:strRef>
              <c:f>Sheet1!$A$3</c:f>
              <c:strCache>
                <c:ptCount val="1"/>
                <c:pt idx="0">
                  <c:v>CASE</c:v>
                </c:pt>
              </c:strCache>
            </c:strRef>
          </c:tx>
          <c:spPr>
            <a:ln w="29819">
              <a:solidFill>
                <a:srgbClr val="FFFF00"/>
              </a:solidFill>
              <a:prstDash val="solid"/>
            </a:ln>
          </c:spPr>
          <c:marker>
            <c:symbol val="square"/>
            <c:size val="6"/>
            <c:spPr>
              <a:solidFill>
                <a:srgbClr val="FFFF00"/>
              </a:solidFill>
              <a:ln>
                <a:solidFill>
                  <a:srgbClr val="333333"/>
                </a:solidFill>
                <a:prstDash val="solid"/>
              </a:ln>
            </c:spPr>
          </c:marker>
          <c:cat>
            <c:numRef>
              <c:f>Sheet1!$B$1:$P$1</c:f>
              <c:numCache>
                <c:formatCode>General</c:formatCode>
                <c:ptCount val="15"/>
                <c:pt idx="0">
                  <c:v>1377</c:v>
                </c:pt>
                <c:pt idx="1">
                  <c:v>1378</c:v>
                </c:pt>
                <c:pt idx="2">
                  <c:v>1379</c:v>
                </c:pt>
                <c:pt idx="3">
                  <c:v>1380</c:v>
                </c:pt>
                <c:pt idx="4">
                  <c:v>1381</c:v>
                </c:pt>
                <c:pt idx="5">
                  <c:v>1382</c:v>
                </c:pt>
                <c:pt idx="6">
                  <c:v>1383</c:v>
                </c:pt>
                <c:pt idx="7">
                  <c:v>1384</c:v>
                </c:pt>
                <c:pt idx="8">
                  <c:v>1385</c:v>
                </c:pt>
                <c:pt idx="9">
                  <c:v>1386</c:v>
                </c:pt>
                <c:pt idx="10">
                  <c:v>1387</c:v>
                </c:pt>
                <c:pt idx="11">
                  <c:v>1388</c:v>
                </c:pt>
                <c:pt idx="12">
                  <c:v>1389</c:v>
                </c:pt>
                <c:pt idx="13">
                  <c:v>1390</c:v>
                </c:pt>
                <c:pt idx="14">
                  <c:v>1391</c:v>
                </c:pt>
              </c:numCache>
            </c:numRef>
          </c:cat>
          <c:val>
            <c:numRef>
              <c:f>Sheet1!$B$3:$P$3</c:f>
              <c:numCache>
                <c:formatCode>General</c:formatCode>
                <c:ptCount val="15"/>
                <c:pt idx="0">
                  <c:v>96</c:v>
                </c:pt>
                <c:pt idx="1">
                  <c:v>119</c:v>
                </c:pt>
                <c:pt idx="2">
                  <c:v>133</c:v>
                </c:pt>
                <c:pt idx="3">
                  <c:v>101</c:v>
                </c:pt>
                <c:pt idx="4">
                  <c:v>53</c:v>
                </c:pt>
                <c:pt idx="5">
                  <c:v>32</c:v>
                </c:pt>
                <c:pt idx="6">
                  <c:v>49</c:v>
                </c:pt>
                <c:pt idx="7">
                  <c:v>27</c:v>
                </c:pt>
                <c:pt idx="8">
                  <c:v>14</c:v>
                </c:pt>
                <c:pt idx="9">
                  <c:v>15</c:v>
                </c:pt>
                <c:pt idx="10">
                  <c:v>26</c:v>
                </c:pt>
                <c:pt idx="11">
                  <c:v>23</c:v>
                </c:pt>
                <c:pt idx="12">
                  <c:v>14</c:v>
                </c:pt>
                <c:pt idx="13">
                  <c:v>15</c:v>
                </c:pt>
                <c:pt idx="14">
                  <c:v>8</c:v>
                </c:pt>
              </c:numCache>
            </c:numRef>
          </c:val>
        </c:ser>
        <c:marker val="1"/>
        <c:axId val="95104000"/>
        <c:axId val="95113984"/>
      </c:lineChart>
      <c:catAx>
        <c:axId val="95099904"/>
        <c:scaling>
          <c:orientation val="minMax"/>
        </c:scaling>
        <c:axPos val="b"/>
        <c:title>
          <c:tx>
            <c:rich>
              <a:bodyPr/>
              <a:lstStyle/>
              <a:p>
                <a:pPr>
                  <a:defRPr sz="2199" b="1" i="0" u="none" strike="noStrike" baseline="0">
                    <a:solidFill>
                      <a:srgbClr val="FFFFFF"/>
                    </a:solidFill>
                    <a:latin typeface="Times New Roman"/>
                    <a:ea typeface="Times New Roman"/>
                    <a:cs typeface="Times New Roman"/>
                  </a:defRPr>
                </a:pPr>
                <a:r>
                  <a:rPr lang="en-GB"/>
                  <a:t>INC/100,000</a:t>
                </a:r>
              </a:p>
            </c:rich>
          </c:tx>
          <c:layout>
            <c:manualLayout>
              <c:xMode val="edge"/>
              <c:yMode val="edge"/>
              <c:x val="0.15136471723085887"/>
              <c:y val="0"/>
            </c:manualLayout>
          </c:layout>
          <c:spPr>
            <a:gradFill rotWithShape="0">
              <a:gsLst>
                <a:gs pos="0">
                  <a:srgbClr val="800080"/>
                </a:gs>
                <a:gs pos="50000">
                  <a:srgbClr val="FFFF99"/>
                </a:gs>
                <a:gs pos="100000">
                  <a:srgbClr val="800080"/>
                </a:gs>
              </a:gsLst>
              <a:lin ang="5400000" scaled="1"/>
            </a:gradFill>
            <a:ln w="29819">
              <a:noFill/>
            </a:ln>
          </c:spPr>
        </c:title>
        <c:numFmt formatCode="General" sourceLinked="1"/>
        <c:tickLblPos val="nextTo"/>
        <c:spPr>
          <a:solidFill>
            <a:schemeClr val="bg1"/>
          </a:solidFill>
          <a:ln w="3727">
            <a:solidFill>
              <a:schemeClr val="bg1"/>
            </a:solidFill>
            <a:prstDash val="solid"/>
          </a:ln>
        </c:spPr>
        <c:txPr>
          <a:bodyPr rot="-2700000" vert="horz"/>
          <a:lstStyle/>
          <a:p>
            <a:pPr>
              <a:defRPr lang="fa-IR"/>
            </a:pPr>
            <a:endParaRPr lang="fa-IR"/>
          </a:p>
        </c:txPr>
        <c:crossAx val="95102464"/>
        <c:crosses val="autoZero"/>
        <c:auto val="1"/>
        <c:lblAlgn val="ctr"/>
        <c:lblOffset val="100"/>
        <c:tickMarkSkip val="1"/>
      </c:catAx>
      <c:valAx>
        <c:axId val="95102464"/>
        <c:scaling>
          <c:orientation val="minMax"/>
        </c:scaling>
        <c:axPos val="l"/>
        <c:majorGridlines>
          <c:spPr>
            <a:ln w="14909">
              <a:solidFill>
                <a:schemeClr val="tx1"/>
              </a:solidFill>
              <a:prstDash val="solid"/>
            </a:ln>
          </c:spPr>
        </c:majorGridlines>
        <c:numFmt formatCode="General" sourceLinked="1"/>
        <c:tickLblPos val="nextTo"/>
        <c:spPr>
          <a:ln w="3727">
            <a:solidFill>
              <a:schemeClr val="tx1"/>
            </a:solidFill>
            <a:prstDash val="solid"/>
          </a:ln>
        </c:spPr>
        <c:txPr>
          <a:bodyPr rot="0" vert="horz"/>
          <a:lstStyle/>
          <a:p>
            <a:pPr>
              <a:defRPr lang="fa-IR">
                <a:solidFill>
                  <a:schemeClr val="bg1"/>
                </a:solidFill>
              </a:defRPr>
            </a:pPr>
            <a:endParaRPr lang="fa-IR"/>
          </a:p>
        </c:txPr>
        <c:crossAx val="95099904"/>
        <c:crosses val="autoZero"/>
        <c:crossBetween val="between"/>
      </c:valAx>
      <c:catAx>
        <c:axId val="95104000"/>
        <c:scaling>
          <c:orientation val="minMax"/>
        </c:scaling>
        <c:delete val="1"/>
        <c:axPos val="b"/>
        <c:numFmt formatCode="General" sourceLinked="1"/>
        <c:tickLblPos val="none"/>
        <c:crossAx val="95113984"/>
        <c:crosses val="autoZero"/>
        <c:auto val="1"/>
        <c:lblAlgn val="ctr"/>
        <c:lblOffset val="100"/>
      </c:catAx>
      <c:valAx>
        <c:axId val="95113984"/>
        <c:scaling>
          <c:orientation val="minMax"/>
        </c:scaling>
        <c:axPos val="r"/>
        <c:numFmt formatCode="General" sourceLinked="1"/>
        <c:majorTickMark val="cross"/>
        <c:tickLblPos val="nextTo"/>
        <c:spPr>
          <a:ln w="3727">
            <a:solidFill>
              <a:schemeClr val="tx1"/>
            </a:solidFill>
            <a:prstDash val="solid"/>
          </a:ln>
        </c:spPr>
        <c:txPr>
          <a:bodyPr rot="0" vert="horz"/>
          <a:lstStyle/>
          <a:p>
            <a:pPr>
              <a:defRPr lang="fa-IR">
                <a:solidFill>
                  <a:schemeClr val="bg1"/>
                </a:solidFill>
              </a:defRPr>
            </a:pPr>
            <a:endParaRPr lang="fa-IR"/>
          </a:p>
        </c:txPr>
        <c:crossAx val="95104000"/>
        <c:crosses val="max"/>
        <c:crossBetween val="between"/>
      </c:valAx>
      <c:dTable>
        <c:showHorzBorder val="1"/>
        <c:showVertBorder val="1"/>
        <c:showOutline val="1"/>
        <c:showKeys val="1"/>
        <c:spPr>
          <a:ln w="29819">
            <a:solidFill>
              <a:srgbClr val="FFCC99"/>
            </a:solidFill>
            <a:prstDash val="solid"/>
          </a:ln>
        </c:spPr>
        <c:txPr>
          <a:bodyPr/>
          <a:lstStyle/>
          <a:p>
            <a:pPr rtl="0">
              <a:defRPr lang="fa-IR" sz="1800">
                <a:solidFill>
                  <a:schemeClr val="bg1"/>
                </a:solidFill>
              </a:defRPr>
            </a:pPr>
            <a:endParaRPr lang="fa-IR"/>
          </a:p>
        </c:txPr>
      </c:dTable>
      <c:spPr>
        <a:solidFill>
          <a:schemeClr val="bg2">
            <a:lumMod val="50000"/>
          </a:schemeClr>
        </a:solidFill>
        <a:ln w="14909">
          <a:solidFill>
            <a:srgbClr val="FF00FF"/>
          </a:solidFill>
          <a:prstDash val="solid"/>
        </a:ln>
      </c:spPr>
    </c:plotArea>
    <c:plotVisOnly val="1"/>
    <c:dispBlanksAs val="gap"/>
  </c:chart>
  <c:spPr>
    <a:noFill/>
    <a:ln>
      <a:noFill/>
    </a:ln>
  </c:spPr>
  <c:txPr>
    <a:bodyPr/>
    <a:lstStyle/>
    <a:p>
      <a:pPr>
        <a:defRPr sz="2199" b="1" i="0" u="none" strike="noStrike" baseline="0">
          <a:solidFill>
            <a:schemeClr val="tx1"/>
          </a:solidFill>
          <a:latin typeface="Times New Roman"/>
          <a:ea typeface="Times New Roman"/>
          <a:cs typeface="Times New Roman"/>
        </a:defRPr>
      </a:pPr>
      <a:endParaRPr lang="fa-I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a-IR"/>
  <c:chart>
    <c:plotArea>
      <c:layout>
        <c:manualLayout>
          <c:layoutTarget val="inner"/>
          <c:xMode val="edge"/>
          <c:yMode val="edge"/>
          <c:x val="0.15126050420168066"/>
          <c:y val="5.2631578947368432E-2"/>
          <c:w val="0.8679471788715486"/>
          <c:h val="0.72267206477732759"/>
        </c:manualLayout>
      </c:layout>
      <c:lineChart>
        <c:grouping val="standard"/>
        <c:ser>
          <c:idx val="0"/>
          <c:order val="0"/>
          <c:tx>
            <c:strRef>
              <c:f>Sheet1!$A$2</c:f>
              <c:strCache>
                <c:ptCount val="1"/>
                <c:pt idx="0">
                  <c:v>INC.</c:v>
                </c:pt>
              </c:strCache>
            </c:strRef>
          </c:tx>
          <c:spPr>
            <a:ln w="65260">
              <a:solidFill>
                <a:srgbClr val="800080"/>
              </a:solidFill>
              <a:prstDash val="solid"/>
            </a:ln>
          </c:spPr>
          <c:marker>
            <c:symbol val="diamond"/>
            <c:size val="17"/>
            <c:spPr>
              <a:solidFill>
                <a:srgbClr val="800080"/>
              </a:solidFill>
              <a:ln>
                <a:solidFill>
                  <a:srgbClr val="FFFF00"/>
                </a:solidFill>
                <a:prstDash val="solid"/>
              </a:ln>
            </c:spPr>
          </c:marker>
          <c:cat>
            <c:numRef>
              <c:f>Sheet1!$B$1:$M$1</c:f>
              <c:numCache>
                <c:formatCode>General</c:formatCode>
                <c:ptCount val="12"/>
                <c:pt idx="0">
                  <c:v>1380</c:v>
                </c:pt>
                <c:pt idx="1">
                  <c:v>1381</c:v>
                </c:pt>
                <c:pt idx="2">
                  <c:v>1382</c:v>
                </c:pt>
                <c:pt idx="3">
                  <c:v>1383</c:v>
                </c:pt>
                <c:pt idx="4">
                  <c:v>1384</c:v>
                </c:pt>
                <c:pt idx="5">
                  <c:v>1385</c:v>
                </c:pt>
                <c:pt idx="6">
                  <c:v>1386</c:v>
                </c:pt>
                <c:pt idx="7">
                  <c:v>1387</c:v>
                </c:pt>
                <c:pt idx="8">
                  <c:v>1388</c:v>
                </c:pt>
                <c:pt idx="9">
                  <c:v>1389</c:v>
                </c:pt>
                <c:pt idx="10">
                  <c:v>1390</c:v>
                </c:pt>
                <c:pt idx="11">
                  <c:v>1391</c:v>
                </c:pt>
              </c:numCache>
            </c:numRef>
          </c:cat>
          <c:val>
            <c:numRef>
              <c:f>Sheet1!$B$2:$M$2</c:f>
              <c:numCache>
                <c:formatCode>General</c:formatCode>
                <c:ptCount val="12"/>
                <c:pt idx="0">
                  <c:v>22.29</c:v>
                </c:pt>
                <c:pt idx="1">
                  <c:v>20.8</c:v>
                </c:pt>
                <c:pt idx="2">
                  <c:v>31.99</c:v>
                </c:pt>
                <c:pt idx="3">
                  <c:v>40.21</c:v>
                </c:pt>
                <c:pt idx="4">
                  <c:v>31.57</c:v>
                </c:pt>
                <c:pt idx="5">
                  <c:v>35</c:v>
                </c:pt>
                <c:pt idx="6">
                  <c:v>37</c:v>
                </c:pt>
                <c:pt idx="7">
                  <c:v>37</c:v>
                </c:pt>
                <c:pt idx="8">
                  <c:v>32.1</c:v>
                </c:pt>
                <c:pt idx="9">
                  <c:v>28</c:v>
                </c:pt>
                <c:pt idx="10">
                  <c:v>26.8</c:v>
                </c:pt>
                <c:pt idx="11">
                  <c:v>25</c:v>
                </c:pt>
              </c:numCache>
            </c:numRef>
          </c:val>
        </c:ser>
        <c:marker val="1"/>
        <c:axId val="76077312"/>
        <c:axId val="76083968"/>
      </c:lineChart>
      <c:lineChart>
        <c:grouping val="standard"/>
        <c:ser>
          <c:idx val="1"/>
          <c:order val="1"/>
          <c:tx>
            <c:strRef>
              <c:f>Sheet1!$A$3</c:f>
              <c:strCache>
                <c:ptCount val="1"/>
                <c:pt idx="0">
                  <c:v>CASE</c:v>
                </c:pt>
              </c:strCache>
            </c:strRef>
          </c:tx>
          <c:spPr>
            <a:ln w="43507">
              <a:solidFill>
                <a:schemeClr val="accent1">
                  <a:lumMod val="75000"/>
                </a:schemeClr>
              </a:solidFill>
              <a:prstDash val="solid"/>
            </a:ln>
          </c:spPr>
          <c:marker>
            <c:symbol val="square"/>
            <c:size val="8"/>
            <c:spPr>
              <a:solidFill>
                <a:srgbClr val="FFFF00"/>
              </a:solidFill>
              <a:ln>
                <a:solidFill>
                  <a:srgbClr val="333333"/>
                </a:solidFill>
                <a:prstDash val="solid"/>
              </a:ln>
            </c:spPr>
          </c:marker>
          <c:cat>
            <c:numRef>
              <c:f>Sheet1!$B$1:$M$1</c:f>
              <c:numCache>
                <c:formatCode>General</c:formatCode>
                <c:ptCount val="12"/>
                <c:pt idx="0">
                  <c:v>1380</c:v>
                </c:pt>
                <c:pt idx="1">
                  <c:v>1381</c:v>
                </c:pt>
                <c:pt idx="2">
                  <c:v>1382</c:v>
                </c:pt>
                <c:pt idx="3">
                  <c:v>1383</c:v>
                </c:pt>
                <c:pt idx="4">
                  <c:v>1384</c:v>
                </c:pt>
                <c:pt idx="5">
                  <c:v>1385</c:v>
                </c:pt>
                <c:pt idx="6">
                  <c:v>1386</c:v>
                </c:pt>
                <c:pt idx="7">
                  <c:v>1387</c:v>
                </c:pt>
                <c:pt idx="8">
                  <c:v>1388</c:v>
                </c:pt>
                <c:pt idx="9">
                  <c:v>1389</c:v>
                </c:pt>
                <c:pt idx="10">
                  <c:v>1390</c:v>
                </c:pt>
                <c:pt idx="11">
                  <c:v>1391</c:v>
                </c:pt>
              </c:numCache>
            </c:numRef>
          </c:cat>
          <c:val>
            <c:numRef>
              <c:f>Sheet1!$B$3:$M$3</c:f>
              <c:numCache>
                <c:formatCode>General</c:formatCode>
                <c:ptCount val="12"/>
                <c:pt idx="0">
                  <c:v>14505</c:v>
                </c:pt>
                <c:pt idx="1">
                  <c:v>13729</c:v>
                </c:pt>
                <c:pt idx="2">
                  <c:v>21522</c:v>
                </c:pt>
                <c:pt idx="3">
                  <c:v>27517</c:v>
                </c:pt>
                <c:pt idx="4">
                  <c:v>21419</c:v>
                </c:pt>
                <c:pt idx="5">
                  <c:v>24517</c:v>
                </c:pt>
                <c:pt idx="6">
                  <c:v>26493</c:v>
                </c:pt>
                <c:pt idx="7">
                  <c:v>26824</c:v>
                </c:pt>
                <c:pt idx="8">
                  <c:v>23626</c:v>
                </c:pt>
                <c:pt idx="9">
                  <c:v>20593</c:v>
                </c:pt>
                <c:pt idx="10">
                  <c:v>20329</c:v>
                </c:pt>
                <c:pt idx="11">
                  <c:v>18880</c:v>
                </c:pt>
              </c:numCache>
            </c:numRef>
          </c:val>
        </c:ser>
        <c:marker val="1"/>
        <c:axId val="76085504"/>
        <c:axId val="91951104"/>
      </c:lineChart>
      <c:catAx>
        <c:axId val="76077312"/>
        <c:scaling>
          <c:orientation val="minMax"/>
        </c:scaling>
        <c:axPos val="b"/>
        <c:title>
          <c:tx>
            <c:rich>
              <a:bodyPr/>
              <a:lstStyle/>
              <a:p>
                <a:pPr>
                  <a:defRPr sz="2050" b="1" i="0" u="none" strike="noStrike" baseline="0">
                    <a:solidFill>
                      <a:srgbClr val="000000"/>
                    </a:solidFill>
                    <a:latin typeface="Arial"/>
                    <a:ea typeface="Arial"/>
                    <a:cs typeface="Arial"/>
                  </a:defRPr>
                </a:pPr>
                <a:r>
                  <a:rPr lang="en-GB"/>
                  <a:t>I</a:t>
                </a:r>
              </a:p>
            </c:rich>
          </c:tx>
          <c:layout>
            <c:manualLayout>
              <c:xMode val="edge"/>
              <c:yMode val="edge"/>
              <c:x val="0.15136479522941026"/>
              <c:y val="0"/>
            </c:manualLayout>
          </c:layout>
          <c:spPr>
            <a:gradFill rotWithShape="0">
              <a:gsLst>
                <a:gs pos="0">
                  <a:srgbClr val="800080"/>
                </a:gs>
                <a:gs pos="50000">
                  <a:srgbClr val="FFFF99"/>
                </a:gs>
                <a:gs pos="100000">
                  <a:srgbClr val="800080"/>
                </a:gs>
              </a:gsLst>
              <a:lin ang="5400000" scaled="1"/>
            </a:gradFill>
            <a:ln w="43507">
              <a:noFill/>
            </a:ln>
          </c:spPr>
        </c:title>
        <c:numFmt formatCode="General" sourceLinked="1"/>
        <c:tickLblPos val="nextTo"/>
        <c:spPr>
          <a:ln w="5436">
            <a:solidFill>
              <a:schemeClr val="tx1"/>
            </a:solidFill>
            <a:prstDash val="solid"/>
          </a:ln>
        </c:spPr>
        <c:txPr>
          <a:bodyPr rot="-2700000" vert="horz"/>
          <a:lstStyle/>
          <a:p>
            <a:pPr>
              <a:defRPr sz="3086" b="1" i="0" u="none" strike="noStrike" baseline="0">
                <a:solidFill>
                  <a:srgbClr val="000000"/>
                </a:solidFill>
                <a:latin typeface="Arial"/>
                <a:ea typeface="Arial"/>
                <a:cs typeface="Arial"/>
              </a:defRPr>
            </a:pPr>
            <a:endParaRPr lang="fa-IR"/>
          </a:p>
        </c:txPr>
        <c:crossAx val="76083968"/>
        <c:crosses val="autoZero"/>
        <c:auto val="1"/>
        <c:lblAlgn val="ctr"/>
        <c:lblOffset val="100"/>
        <c:tickMarkSkip val="1"/>
      </c:catAx>
      <c:valAx>
        <c:axId val="76083968"/>
        <c:scaling>
          <c:orientation val="minMax"/>
        </c:scaling>
        <c:axPos val="l"/>
        <c:majorGridlines>
          <c:spPr>
            <a:ln w="21753">
              <a:solidFill>
                <a:schemeClr val="tx1"/>
              </a:solidFill>
              <a:prstDash val="solid"/>
            </a:ln>
          </c:spPr>
        </c:majorGridlines>
        <c:numFmt formatCode="General" sourceLinked="1"/>
        <c:tickLblPos val="nextTo"/>
        <c:spPr>
          <a:ln w="5436">
            <a:solidFill>
              <a:schemeClr val="tx1"/>
            </a:solidFill>
            <a:prstDash val="solid"/>
          </a:ln>
        </c:spPr>
        <c:txPr>
          <a:bodyPr rot="0" vert="horz"/>
          <a:lstStyle/>
          <a:p>
            <a:pPr>
              <a:defRPr sz="1751" b="1" i="0" u="none" strike="noStrike" baseline="0">
                <a:solidFill>
                  <a:srgbClr val="000000"/>
                </a:solidFill>
                <a:latin typeface="Arial"/>
                <a:ea typeface="Arial"/>
                <a:cs typeface="Arial"/>
              </a:defRPr>
            </a:pPr>
            <a:endParaRPr lang="fa-IR"/>
          </a:p>
        </c:txPr>
        <c:crossAx val="76077312"/>
        <c:crosses val="autoZero"/>
        <c:crossBetween val="between"/>
      </c:valAx>
      <c:catAx>
        <c:axId val="76085504"/>
        <c:scaling>
          <c:orientation val="minMax"/>
        </c:scaling>
        <c:delete val="1"/>
        <c:axPos val="b"/>
        <c:numFmt formatCode="General" sourceLinked="1"/>
        <c:tickLblPos val="none"/>
        <c:crossAx val="91951104"/>
        <c:crosses val="autoZero"/>
        <c:auto val="1"/>
        <c:lblAlgn val="ctr"/>
        <c:lblOffset val="100"/>
      </c:catAx>
      <c:valAx>
        <c:axId val="91951104"/>
        <c:scaling>
          <c:orientation val="minMax"/>
        </c:scaling>
        <c:axPos val="r"/>
        <c:numFmt formatCode="General" sourceLinked="1"/>
        <c:majorTickMark val="cross"/>
        <c:tickLblPos val="nextTo"/>
        <c:spPr>
          <a:ln w="5436">
            <a:solidFill>
              <a:schemeClr val="tx1"/>
            </a:solidFill>
            <a:prstDash val="solid"/>
          </a:ln>
        </c:spPr>
        <c:txPr>
          <a:bodyPr rot="0" vert="horz"/>
          <a:lstStyle/>
          <a:p>
            <a:pPr>
              <a:defRPr sz="1751" b="1" i="0" u="none" strike="noStrike" baseline="0">
                <a:solidFill>
                  <a:srgbClr val="000000"/>
                </a:solidFill>
                <a:latin typeface="Arial"/>
                <a:ea typeface="Arial"/>
                <a:cs typeface="Arial"/>
              </a:defRPr>
            </a:pPr>
            <a:endParaRPr lang="fa-IR"/>
          </a:p>
        </c:txPr>
        <c:crossAx val="76085504"/>
        <c:crosses val="max"/>
        <c:crossBetween val="between"/>
      </c:valAx>
      <c:dTable>
        <c:showHorzBorder val="1"/>
        <c:showVertBorder val="1"/>
        <c:showOutline val="1"/>
        <c:showKeys val="1"/>
        <c:spPr>
          <a:ln w="43507">
            <a:solidFill>
              <a:srgbClr val="FFCC99"/>
            </a:solidFill>
            <a:prstDash val="solid"/>
          </a:ln>
        </c:spPr>
        <c:txPr>
          <a:bodyPr/>
          <a:lstStyle/>
          <a:p>
            <a:pPr rtl="0">
              <a:defRPr sz="875" b="0" i="0" u="none" strike="noStrike" baseline="0">
                <a:solidFill>
                  <a:srgbClr val="000000"/>
                </a:solidFill>
                <a:latin typeface="Arial"/>
                <a:ea typeface="Arial"/>
                <a:cs typeface="Arial"/>
              </a:defRPr>
            </a:pPr>
            <a:endParaRPr lang="fa-IR"/>
          </a:p>
        </c:txPr>
      </c:dTable>
      <c:spPr>
        <a:blipFill dpi="0" rotWithShape="0">
          <a:blip xmlns:r="http://schemas.openxmlformats.org/officeDocument/2006/relationships" r:embed="rId1"/>
          <a:srcRect/>
          <a:tile tx="0" ty="0" sx="100000" sy="100000" flip="none" algn="tl"/>
        </a:blipFill>
        <a:ln w="21753">
          <a:solidFill>
            <a:srgbClr val="FF00FF"/>
          </a:solidFill>
          <a:prstDash val="solid"/>
        </a:ln>
      </c:spPr>
    </c:plotArea>
    <c:plotVisOnly val="1"/>
    <c:dispBlanksAs val="gap"/>
  </c:chart>
  <c:spPr>
    <a:noFill/>
    <a:ln>
      <a:noFill/>
    </a:ln>
  </c:spPr>
  <c:txPr>
    <a:bodyPr/>
    <a:lstStyle/>
    <a:p>
      <a:pPr>
        <a:defRPr sz="3086" b="1" i="0" u="none" strike="noStrike" baseline="0">
          <a:solidFill>
            <a:srgbClr val="000000"/>
          </a:solidFill>
          <a:latin typeface="Arial"/>
          <a:ea typeface="Arial"/>
          <a:cs typeface="Arial"/>
        </a:defRPr>
      </a:pPr>
      <a:endParaRPr lang="fa-IR"/>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a-IR"/>
  <c:chart>
    <c:autoTitleDeleted val="1"/>
    <c:view3D>
      <c:hPercent val="48"/>
      <c:depthPercent val="100"/>
      <c:rAngAx val="1"/>
    </c:view3D>
    <c:floor>
      <c:spPr>
        <a:blipFill dpi="0" rotWithShape="0">
          <a:blip xmlns:r="http://schemas.openxmlformats.org/officeDocument/2006/relationships" r:embed="rId1"/>
          <a:srcRect/>
          <a:tile tx="0" ty="0" sx="100000" sy="100000" flip="none" algn="tl"/>
        </a:blipFill>
        <a:ln w="3175">
          <a:solidFill>
            <a:schemeClr val="tx1"/>
          </a:solidFill>
          <a:prstDash val="solid"/>
        </a:ln>
      </c:spPr>
    </c:floor>
    <c:sideWall>
      <c:spPr>
        <a:blipFill dpi="0" rotWithShape="0">
          <a:blip xmlns:r="http://schemas.openxmlformats.org/officeDocument/2006/relationships" r:embed="rId2"/>
          <a:srcRect/>
          <a:tile tx="0" ty="0" sx="100000" sy="100000" flip="none" algn="tl"/>
        </a:blipFill>
        <a:ln w="12700">
          <a:solidFill>
            <a:srgbClr val="800000"/>
          </a:solidFill>
          <a:prstDash val="solid"/>
        </a:ln>
      </c:spPr>
    </c:sideWall>
    <c:backWall>
      <c:spPr>
        <a:blipFill dpi="0" rotWithShape="0">
          <a:blip xmlns:r="http://schemas.openxmlformats.org/officeDocument/2006/relationships" r:embed="rId2"/>
          <a:srcRect/>
          <a:tile tx="0" ty="0" sx="100000" sy="100000" flip="none" algn="tl"/>
        </a:blipFill>
        <a:ln w="12700">
          <a:solidFill>
            <a:srgbClr val="800000"/>
          </a:solidFill>
          <a:prstDash val="solid"/>
        </a:ln>
      </c:spPr>
    </c:backWall>
    <c:plotArea>
      <c:layout>
        <c:manualLayout>
          <c:layoutTarget val="inner"/>
          <c:xMode val="edge"/>
          <c:yMode val="edge"/>
          <c:x val="7.2052401746724934E-2"/>
          <c:y val="6.0538116591928294E-2"/>
          <c:w val="0.9192139737991265"/>
          <c:h val="0.83632286995515659"/>
        </c:manualLayout>
      </c:layout>
      <c:bar3DChart>
        <c:barDir val="col"/>
        <c:grouping val="clustered"/>
        <c:ser>
          <c:idx val="0"/>
          <c:order val="0"/>
          <c:tx>
            <c:strRef>
              <c:f>Sheet1!$A$2</c:f>
              <c:strCache>
                <c:ptCount val="1"/>
                <c:pt idx="0">
                  <c:v>per</c:v>
                </c:pt>
              </c:strCache>
            </c:strRef>
          </c:tx>
          <c:spPr>
            <a:pattFill prst="horzBrick">
              <a:fgClr>
                <a:srgbClr val="993366"/>
              </a:fgClr>
              <a:bgClr>
                <a:srgbClr val="800000"/>
              </a:bgClr>
            </a:pattFill>
            <a:ln w="13188">
              <a:solidFill>
                <a:srgbClr val="FFCC99"/>
              </a:solidFill>
              <a:prstDash val="solid"/>
            </a:ln>
          </c:spPr>
          <c:dLbls>
            <c:dLbl>
              <c:idx val="0"/>
              <c:layout>
                <c:manualLayout>
                  <c:x val="3.127790894431532E-2"/>
                  <c:y val="-2.7304510656154215E-2"/>
                </c:manualLayout>
              </c:layout>
              <c:showVal val="1"/>
            </c:dLbl>
            <c:dLbl>
              <c:idx val="1"/>
              <c:layout>
                <c:manualLayout>
                  <c:x val="2.6450812169161526E-2"/>
                  <c:y val="-2.3142099775341547E-2"/>
                </c:manualLayout>
              </c:layout>
              <c:showVal val="1"/>
            </c:dLbl>
            <c:dLbl>
              <c:idx val="2"/>
              <c:layout>
                <c:manualLayout>
                  <c:x val="1.8348716678063821E-2"/>
                  <c:y val="-2.2791231253277811E-2"/>
                </c:manualLayout>
              </c:layout>
              <c:showVal val="1"/>
            </c:dLbl>
            <c:dLbl>
              <c:idx val="3"/>
              <c:layout>
                <c:manualLayout>
                  <c:x val="1.3491106644310132E-2"/>
                  <c:y val="-1.1748077297393651E-2"/>
                </c:manualLayout>
              </c:layout>
              <c:showVal val="1"/>
            </c:dLbl>
            <c:dLbl>
              <c:idx val="4"/>
              <c:layout>
                <c:manualLayout>
                  <c:x val="5.4195244118122503E-3"/>
                  <c:y val="1.7902805055238676E-3"/>
                </c:manualLayout>
              </c:layout>
              <c:showVal val="1"/>
            </c:dLbl>
            <c:spPr>
              <a:noFill/>
              <a:ln w="26376">
                <a:noFill/>
              </a:ln>
            </c:spPr>
            <c:txPr>
              <a:bodyPr/>
              <a:lstStyle/>
              <a:p>
                <a:pPr>
                  <a:defRPr sz="1454" b="1" i="0" u="none" strike="noStrike" baseline="0">
                    <a:solidFill>
                      <a:srgbClr val="000000"/>
                    </a:solidFill>
                    <a:latin typeface="Times New Roman"/>
                    <a:ea typeface="Times New Roman"/>
                    <a:cs typeface="Times New Roman"/>
                  </a:defRPr>
                </a:pPr>
                <a:endParaRPr lang="fa-IR"/>
              </a:p>
            </c:txPr>
            <c:showVal val="1"/>
          </c:dLbls>
          <c:cat>
            <c:strRef>
              <c:f>Sheet1!$B$1:$J$1</c:f>
              <c:strCache>
                <c:ptCount val="9"/>
                <c:pt idx="0">
                  <c:v>  0-4</c:v>
                </c:pt>
                <c:pt idx="1">
                  <c:v>4-8</c:v>
                </c:pt>
                <c:pt idx="2">
                  <c:v>8-12</c:v>
                </c:pt>
                <c:pt idx="3">
                  <c:v>12-16</c:v>
                </c:pt>
                <c:pt idx="4">
                  <c:v>16-20</c:v>
                </c:pt>
                <c:pt idx="5">
                  <c:v>20-24</c:v>
                </c:pt>
                <c:pt idx="6">
                  <c:v>24-28</c:v>
                </c:pt>
                <c:pt idx="7">
                  <c:v>28-32</c:v>
                </c:pt>
                <c:pt idx="8">
                  <c:v>32+</c:v>
                </c:pt>
              </c:strCache>
            </c:strRef>
          </c:cat>
          <c:val>
            <c:numRef>
              <c:f>Sheet1!$B$2:$J$2</c:f>
              <c:numCache>
                <c:formatCode>General</c:formatCode>
                <c:ptCount val="9"/>
                <c:pt idx="0">
                  <c:v>1719</c:v>
                </c:pt>
                <c:pt idx="1">
                  <c:v>1671</c:v>
                </c:pt>
                <c:pt idx="2">
                  <c:v>1361</c:v>
                </c:pt>
                <c:pt idx="3">
                  <c:v>1113</c:v>
                </c:pt>
                <c:pt idx="4">
                  <c:v>1293</c:v>
                </c:pt>
                <c:pt idx="5">
                  <c:v>1870</c:v>
                </c:pt>
                <c:pt idx="6">
                  <c:v>1546</c:v>
                </c:pt>
                <c:pt idx="7">
                  <c:v>1193</c:v>
                </c:pt>
                <c:pt idx="8">
                  <c:v>7114</c:v>
                </c:pt>
              </c:numCache>
            </c:numRef>
          </c:val>
          <c:shape val="cylinder"/>
        </c:ser>
        <c:dLbls>
          <c:showVal val="1"/>
        </c:dLbls>
        <c:gapWidth val="350"/>
        <c:gapDepth val="100"/>
        <c:shape val="box"/>
        <c:axId val="92240512"/>
        <c:axId val="92246400"/>
        <c:axId val="0"/>
      </c:bar3DChart>
      <c:catAx>
        <c:axId val="92240512"/>
        <c:scaling>
          <c:orientation val="minMax"/>
        </c:scaling>
        <c:axPos val="b"/>
        <c:numFmt formatCode="0.0" sourceLinked="0"/>
        <c:tickLblPos val="nextTo"/>
        <c:spPr>
          <a:ln w="26376">
            <a:solidFill>
              <a:srgbClr val="FFFFFF"/>
            </a:solidFill>
            <a:prstDash val="solid"/>
          </a:ln>
        </c:spPr>
        <c:txPr>
          <a:bodyPr rot="0" vert="horz"/>
          <a:lstStyle/>
          <a:p>
            <a:pPr>
              <a:defRPr sz="1869" b="1" i="0" u="none" strike="noStrike" baseline="0">
                <a:solidFill>
                  <a:srgbClr val="FFFFFF"/>
                </a:solidFill>
                <a:latin typeface="Times New Roman"/>
                <a:ea typeface="Times New Roman"/>
                <a:cs typeface="Times New Roman"/>
              </a:defRPr>
            </a:pPr>
            <a:endParaRPr lang="fa-IR"/>
          </a:p>
        </c:txPr>
        <c:crossAx val="92246400"/>
        <c:crosses val="autoZero"/>
        <c:auto val="1"/>
        <c:lblAlgn val="ctr"/>
        <c:lblOffset val="100"/>
        <c:tickLblSkip val="1"/>
        <c:tickMarkSkip val="1"/>
      </c:catAx>
      <c:valAx>
        <c:axId val="92246400"/>
        <c:scaling>
          <c:orientation val="minMax"/>
        </c:scaling>
        <c:axPos val="l"/>
        <c:majorGridlines>
          <c:spPr>
            <a:ln w="13188">
              <a:solidFill>
                <a:srgbClr val="993300"/>
              </a:solidFill>
              <a:prstDash val="solid"/>
            </a:ln>
          </c:spPr>
        </c:majorGridlines>
        <c:numFmt formatCode="General" sourceLinked="1"/>
        <c:tickLblPos val="nextTo"/>
        <c:spPr>
          <a:ln w="3297">
            <a:solidFill>
              <a:schemeClr val="tx1"/>
            </a:solidFill>
            <a:prstDash val="solid"/>
          </a:ln>
        </c:spPr>
        <c:txPr>
          <a:bodyPr rot="0" vert="horz"/>
          <a:lstStyle/>
          <a:p>
            <a:pPr>
              <a:defRPr sz="1454" b="1" i="0" u="none" strike="noStrike" baseline="0">
                <a:solidFill>
                  <a:schemeClr val="tx1"/>
                </a:solidFill>
                <a:latin typeface="Times New Roman"/>
                <a:ea typeface="Times New Roman"/>
                <a:cs typeface="Times New Roman"/>
              </a:defRPr>
            </a:pPr>
            <a:endParaRPr lang="fa-IR"/>
          </a:p>
        </c:txPr>
        <c:crossAx val="92240512"/>
        <c:crosses val="autoZero"/>
        <c:crossBetween val="between"/>
      </c:valAx>
      <c:spPr>
        <a:noFill/>
        <a:ln w="26376">
          <a:noFill/>
        </a:ln>
      </c:spPr>
    </c:plotArea>
    <c:plotVisOnly val="1"/>
    <c:dispBlanksAs val="gap"/>
  </c:chart>
  <c:spPr>
    <a:noFill/>
    <a:ln>
      <a:noFill/>
    </a:ln>
  </c:spPr>
  <c:txPr>
    <a:bodyPr/>
    <a:lstStyle/>
    <a:p>
      <a:pPr>
        <a:defRPr sz="1869" b="1" i="0" u="none" strike="noStrike" baseline="0">
          <a:solidFill>
            <a:schemeClr val="tx1"/>
          </a:solidFill>
          <a:latin typeface="Times New Roman"/>
          <a:ea typeface="Times New Roman"/>
          <a:cs typeface="Times New Roman"/>
        </a:defRPr>
      </a:pPr>
      <a:endParaRPr lang="fa-IR"/>
    </a:p>
  </c:txPr>
  <c:externalData r:id="rId3"/>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a-IR"/>
  <c:style val="38"/>
  <c:chart>
    <c:title>
      <c:tx>
        <c:rich>
          <a:bodyPr/>
          <a:lstStyle/>
          <a:p>
            <a:pPr>
              <a:defRPr lang="fa-IR"/>
            </a:pPr>
            <a:r>
              <a:rPr lang="fa-IR" dirty="0">
                <a:cs typeface="B Jadid" pitchFamily="2" charset="-78"/>
              </a:rPr>
              <a:t>تعداد مواردبيماري سالك كشور به تفكيك ماه</a:t>
            </a:r>
          </a:p>
          <a:p>
            <a:pPr>
              <a:defRPr lang="fa-IR"/>
            </a:pPr>
            <a:r>
              <a:rPr lang="fa-IR" dirty="0">
                <a:cs typeface="B Jadid" pitchFamily="2" charset="-78"/>
              </a:rPr>
              <a:t>سال </a:t>
            </a:r>
            <a:r>
              <a:rPr lang="fa-IR" dirty="0" smtClean="0">
                <a:cs typeface="B Jadid" pitchFamily="2" charset="-78"/>
              </a:rPr>
              <a:t>1391</a:t>
            </a:r>
            <a:endParaRPr lang="fa-IR" dirty="0">
              <a:cs typeface="B Jadid" pitchFamily="2" charset="-78"/>
            </a:endParaRPr>
          </a:p>
        </c:rich>
      </c:tx>
      <c:layout/>
    </c:title>
    <c:view3D>
      <c:depthPercent val="100"/>
      <c:rAngAx val="1"/>
    </c:view3D>
    <c:plotArea>
      <c:layout/>
      <c:bar3DChart>
        <c:barDir val="col"/>
        <c:grouping val="clustered"/>
        <c:ser>
          <c:idx val="0"/>
          <c:order val="0"/>
          <c:tx>
            <c:strRef>
              <c:f>Sheet1!$B$1</c:f>
              <c:strCache>
                <c:ptCount val="1"/>
                <c:pt idx="0">
                  <c:v>تعداد موارد [جديد سالك به تفكيك ماه سال 91</c:v>
                </c:pt>
              </c:strCache>
            </c:strRef>
          </c:tx>
          <c:dLbls>
            <c:txPr>
              <a:bodyPr/>
              <a:lstStyle/>
              <a:p>
                <a:pPr>
                  <a:defRPr lang="fa-IR" sz="1599" b="1"/>
                </a:pPr>
                <a:endParaRPr lang="fa-IR"/>
              </a:p>
            </c:txPr>
            <c:showVal val="1"/>
          </c:dLbls>
          <c:cat>
            <c:strRef>
              <c:f>Sheet1!$A$2:$A$13</c:f>
              <c:strCache>
                <c:ptCount val="12"/>
                <c:pt idx="0">
                  <c:v>فروردين</c:v>
                </c:pt>
                <c:pt idx="1">
                  <c:v>ارديبهشت</c:v>
                </c:pt>
                <c:pt idx="2">
                  <c:v>خرداد</c:v>
                </c:pt>
                <c:pt idx="3">
                  <c:v>تير</c:v>
                </c:pt>
                <c:pt idx="4">
                  <c:v>مرداد</c:v>
                </c:pt>
                <c:pt idx="5">
                  <c:v>شهريور</c:v>
                </c:pt>
                <c:pt idx="6">
                  <c:v>مهر</c:v>
                </c:pt>
                <c:pt idx="7">
                  <c:v>آبان</c:v>
                </c:pt>
                <c:pt idx="8">
                  <c:v>آذر</c:v>
                </c:pt>
                <c:pt idx="9">
                  <c:v>دي</c:v>
                </c:pt>
                <c:pt idx="10">
                  <c:v>بهمن</c:v>
                </c:pt>
                <c:pt idx="11">
                  <c:v>اسفند</c:v>
                </c:pt>
              </c:strCache>
            </c:strRef>
          </c:cat>
          <c:val>
            <c:numRef>
              <c:f>Sheet1!$B$2:$B$13</c:f>
              <c:numCache>
                <c:formatCode>General</c:formatCode>
                <c:ptCount val="12"/>
                <c:pt idx="0">
                  <c:v>1133</c:v>
                </c:pt>
                <c:pt idx="1">
                  <c:v>1005</c:v>
                </c:pt>
                <c:pt idx="2">
                  <c:v>916</c:v>
                </c:pt>
                <c:pt idx="3">
                  <c:v>726</c:v>
                </c:pt>
                <c:pt idx="4">
                  <c:v>1044</c:v>
                </c:pt>
                <c:pt idx="5">
                  <c:v>1649</c:v>
                </c:pt>
                <c:pt idx="6">
                  <c:v>2639</c:v>
                </c:pt>
                <c:pt idx="7">
                  <c:v>3239</c:v>
                </c:pt>
                <c:pt idx="8">
                  <c:v>2983</c:v>
                </c:pt>
                <c:pt idx="9">
                  <c:v>1640</c:v>
                </c:pt>
                <c:pt idx="10">
                  <c:v>1204</c:v>
                </c:pt>
                <c:pt idx="11">
                  <c:v>702</c:v>
                </c:pt>
              </c:numCache>
            </c:numRef>
          </c:val>
        </c:ser>
        <c:shape val="box"/>
        <c:axId val="89915776"/>
        <c:axId val="89917312"/>
        <c:axId val="0"/>
      </c:bar3DChart>
      <c:catAx>
        <c:axId val="89915776"/>
        <c:scaling>
          <c:orientation val="minMax"/>
        </c:scaling>
        <c:axPos val="b"/>
        <c:numFmt formatCode="General" sourceLinked="1"/>
        <c:tickLblPos val="nextTo"/>
        <c:txPr>
          <a:bodyPr/>
          <a:lstStyle/>
          <a:p>
            <a:pPr>
              <a:defRPr lang="fa-IR" sz="1399">
                <a:cs typeface="B Jadid" pitchFamily="2" charset="-78"/>
              </a:defRPr>
            </a:pPr>
            <a:endParaRPr lang="fa-IR"/>
          </a:p>
        </c:txPr>
        <c:crossAx val="89917312"/>
        <c:crosses val="autoZero"/>
        <c:auto val="1"/>
        <c:lblAlgn val="ctr"/>
        <c:lblOffset val="100"/>
      </c:catAx>
      <c:valAx>
        <c:axId val="89917312"/>
        <c:scaling>
          <c:orientation val="minMax"/>
        </c:scaling>
        <c:axPos val="l"/>
        <c:majorGridlines/>
        <c:numFmt formatCode="General" sourceLinked="1"/>
        <c:tickLblPos val="nextTo"/>
        <c:txPr>
          <a:bodyPr/>
          <a:lstStyle/>
          <a:p>
            <a:pPr>
              <a:defRPr lang="fa-IR"/>
            </a:pPr>
            <a:endParaRPr lang="fa-IR"/>
          </a:p>
        </c:txPr>
        <c:crossAx val="89915776"/>
        <c:crosses val="autoZero"/>
        <c:crossBetween val="between"/>
      </c:valAx>
      <c:spPr>
        <a:noFill/>
        <a:ln w="25390">
          <a:noFill/>
        </a:ln>
      </c:spPr>
    </c:plotArea>
    <c:plotVisOnly val="1"/>
    <c:dispBlanksAs val="gap"/>
  </c:chart>
  <c:txPr>
    <a:bodyPr/>
    <a:lstStyle/>
    <a:p>
      <a:pPr>
        <a:defRPr sz="1799"/>
      </a:pPr>
      <a:endParaRPr lang="fa-I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a-IR"/>
  <c:chart>
    <c:autoTitleDeleted val="1"/>
    <c:view3D>
      <c:depthPercent val="100"/>
      <c:rAngAx val="1"/>
    </c:view3D>
    <c:plotArea>
      <c:layout/>
      <c:bar3DChart>
        <c:barDir val="col"/>
        <c:grouping val="clustered"/>
        <c:ser>
          <c:idx val="0"/>
          <c:order val="0"/>
          <c:tx>
            <c:strRef>
              <c:f>Sheet1!$B$1</c:f>
              <c:strCache>
                <c:ptCount val="1"/>
                <c:pt idx="0">
                  <c:v>cases</c:v>
                </c:pt>
              </c:strCache>
            </c:strRef>
          </c:tx>
          <c:dLbls>
            <c:dLbl>
              <c:idx val="1"/>
              <c:layout>
                <c:manualLayout>
                  <c:x val="9.2592592592595259E-3"/>
                  <c:y val="2.3391649144418199E-3"/>
                </c:manualLayout>
              </c:layout>
              <c:showVal val="1"/>
            </c:dLbl>
            <c:dLbl>
              <c:idx val="2"/>
              <c:layout>
                <c:manualLayout>
                  <c:x val="9.2592592592595519E-3"/>
                  <c:y val="-2.5730814058860092E-2"/>
                </c:manualLayout>
              </c:layout>
              <c:showVal val="1"/>
            </c:dLbl>
            <c:dLbl>
              <c:idx val="4"/>
              <c:layout>
                <c:manualLayout>
                  <c:x val="-1.5433313891319441E-3"/>
                  <c:y val="-9.3566596577677255E-3"/>
                </c:manualLayout>
              </c:layout>
              <c:showVal val="1"/>
            </c:dLbl>
            <c:dLbl>
              <c:idx val="8"/>
              <c:layout>
                <c:manualLayout>
                  <c:x val="-1.5432098765432371E-3"/>
                  <c:y val="-1.16958245722091E-2"/>
                </c:manualLayout>
              </c:layout>
              <c:showVal val="1"/>
            </c:dLbl>
            <c:dLbl>
              <c:idx val="10"/>
              <c:layout>
                <c:manualLayout>
                  <c:x val="3.086419753086476E-3"/>
                  <c:y val="-7.0176789295391994E-3"/>
                </c:manualLayout>
              </c:layout>
              <c:showVal val="1"/>
            </c:dLbl>
            <c:dLbl>
              <c:idx val="12"/>
              <c:layout>
                <c:manualLayout>
                  <c:x val="-1.5432098765432365E-3"/>
                  <c:y val="-4.6785140150973764E-3"/>
                </c:manualLayout>
              </c:layout>
              <c:showVal val="1"/>
            </c:dLbl>
            <c:dLbl>
              <c:idx val="14"/>
              <c:layout>
                <c:manualLayout>
                  <c:x val="-1.2151258870418981E-7"/>
                  <c:y val="-7.0176789295391994E-3"/>
                </c:manualLayout>
              </c:layout>
              <c:showVal val="1"/>
            </c:dLbl>
            <c:dLbl>
              <c:idx val="16"/>
              <c:layout>
                <c:manualLayout>
                  <c:x val="1.5432098765432365E-3"/>
                  <c:y val="-7.0176789295391994E-3"/>
                </c:manualLayout>
              </c:layout>
              <c:showVal val="1"/>
            </c:dLbl>
            <c:txPr>
              <a:bodyPr/>
              <a:lstStyle/>
              <a:p>
                <a:pPr>
                  <a:defRPr lang="en-US" sz="900" b="1"/>
                </a:pPr>
                <a:endParaRPr lang="fa-IR"/>
              </a:p>
            </c:txPr>
            <c:showVal val="1"/>
          </c:dLbls>
          <c:cat>
            <c:strRef>
              <c:f>Sheet1!$A$2:$A$48</c:f>
              <c:strCache>
                <c:ptCount val="47"/>
                <c:pt idx="0">
                  <c:v>خراسان رضوي </c:v>
                </c:pt>
                <c:pt idx="1">
                  <c:v>شيراز</c:v>
                </c:pt>
                <c:pt idx="2">
                  <c:v>اصفهان</c:v>
                </c:pt>
                <c:pt idx="3">
                  <c:v>بم </c:v>
                </c:pt>
                <c:pt idx="4">
                  <c:v>گلستان</c:v>
                </c:pt>
                <c:pt idx="5">
                  <c:v>اهواز</c:v>
                </c:pt>
                <c:pt idx="6">
                  <c:v>كاشان</c:v>
                </c:pt>
                <c:pt idx="7">
                  <c:v>ايلام</c:v>
                </c:pt>
                <c:pt idx="8">
                  <c:v>كرمان</c:v>
                </c:pt>
                <c:pt idx="9">
                  <c:v>سبزوار</c:v>
                </c:pt>
                <c:pt idx="10">
                  <c:v>قم</c:v>
                </c:pt>
                <c:pt idx="11">
                  <c:v>يزد </c:v>
                </c:pt>
                <c:pt idx="12">
                  <c:v>بجنورد </c:v>
                </c:pt>
                <c:pt idx="13">
                  <c:v>شهيدبهشتي</c:v>
                </c:pt>
                <c:pt idx="14">
                  <c:v>زاهدان</c:v>
                </c:pt>
                <c:pt idx="15">
                  <c:v>دزفول</c:v>
                </c:pt>
                <c:pt idx="16">
                  <c:v>فسا</c:v>
                </c:pt>
                <c:pt idx="17">
                  <c:v>جهرم</c:v>
                </c:pt>
                <c:pt idx="18">
                  <c:v>كرمانشاه</c:v>
                </c:pt>
                <c:pt idx="19">
                  <c:v>نيشابور</c:v>
                </c:pt>
                <c:pt idx="20">
                  <c:v>آبادان </c:v>
                </c:pt>
                <c:pt idx="21">
                  <c:v>بوشهر</c:v>
                </c:pt>
                <c:pt idx="22">
                  <c:v>سمنان</c:v>
                </c:pt>
                <c:pt idx="23">
                  <c:v>تهران</c:v>
                </c:pt>
                <c:pt idx="24">
                  <c:v>شهر كرد</c:v>
                </c:pt>
                <c:pt idx="25">
                  <c:v>جيرفت</c:v>
                </c:pt>
                <c:pt idx="26">
                  <c:v>لرستان</c:v>
                </c:pt>
                <c:pt idx="27">
                  <c:v>همدان</c:v>
                </c:pt>
                <c:pt idx="28">
                  <c:v>تربت حيدريه</c:v>
                </c:pt>
                <c:pt idx="29">
                  <c:v>هرمزگان</c:v>
                </c:pt>
                <c:pt idx="30">
                  <c:v>بيرجند</c:v>
                </c:pt>
                <c:pt idx="31">
                  <c:v>شاهرود</c:v>
                </c:pt>
                <c:pt idx="32">
                  <c:v>ياسوج </c:v>
                </c:pt>
                <c:pt idx="33">
                  <c:v>رفسنجان</c:v>
                </c:pt>
                <c:pt idx="34">
                  <c:v>البرز</c:v>
                </c:pt>
                <c:pt idx="35">
                  <c:v>مركزي</c:v>
                </c:pt>
                <c:pt idx="36">
                  <c:v>مازندران</c:v>
                </c:pt>
                <c:pt idx="37">
                  <c:v>آذربايجان غربي</c:v>
                </c:pt>
                <c:pt idx="38">
                  <c:v>زابل </c:v>
                </c:pt>
                <c:pt idx="39">
                  <c:v>آذربايجان شرقي</c:v>
                </c:pt>
                <c:pt idx="40">
                  <c:v>گناباد</c:v>
                </c:pt>
                <c:pt idx="41">
                  <c:v>اردبيل</c:v>
                </c:pt>
                <c:pt idx="42">
                  <c:v>كردستان </c:v>
                </c:pt>
                <c:pt idx="43">
                  <c:v>گيلان</c:v>
                </c:pt>
                <c:pt idx="44">
                  <c:v>قزوين</c:v>
                </c:pt>
                <c:pt idx="45">
                  <c:v>زنجان</c:v>
                </c:pt>
                <c:pt idx="46">
                  <c:v>بابل</c:v>
                </c:pt>
              </c:strCache>
            </c:strRef>
          </c:cat>
          <c:val>
            <c:numRef>
              <c:f>Sheet1!$B$2:$B$48</c:f>
              <c:numCache>
                <c:formatCode>General</c:formatCode>
                <c:ptCount val="47"/>
                <c:pt idx="0">
                  <c:v>4231</c:v>
                </c:pt>
                <c:pt idx="1">
                  <c:v>3593</c:v>
                </c:pt>
                <c:pt idx="2">
                  <c:v>2371</c:v>
                </c:pt>
                <c:pt idx="3">
                  <c:v>770</c:v>
                </c:pt>
                <c:pt idx="4">
                  <c:v>673</c:v>
                </c:pt>
                <c:pt idx="5">
                  <c:v>625</c:v>
                </c:pt>
                <c:pt idx="6">
                  <c:v>590</c:v>
                </c:pt>
                <c:pt idx="7">
                  <c:v>553</c:v>
                </c:pt>
                <c:pt idx="8">
                  <c:v>533</c:v>
                </c:pt>
                <c:pt idx="9">
                  <c:v>506</c:v>
                </c:pt>
                <c:pt idx="10">
                  <c:v>406</c:v>
                </c:pt>
                <c:pt idx="11">
                  <c:v>387</c:v>
                </c:pt>
                <c:pt idx="12">
                  <c:v>383</c:v>
                </c:pt>
                <c:pt idx="13">
                  <c:v>364</c:v>
                </c:pt>
                <c:pt idx="14">
                  <c:v>282</c:v>
                </c:pt>
                <c:pt idx="15">
                  <c:v>250</c:v>
                </c:pt>
                <c:pt idx="16">
                  <c:v>224</c:v>
                </c:pt>
                <c:pt idx="17">
                  <c:v>185</c:v>
                </c:pt>
                <c:pt idx="18">
                  <c:v>161</c:v>
                </c:pt>
                <c:pt idx="19">
                  <c:v>139</c:v>
                </c:pt>
                <c:pt idx="20">
                  <c:v>120</c:v>
                </c:pt>
                <c:pt idx="21">
                  <c:v>116</c:v>
                </c:pt>
                <c:pt idx="22">
                  <c:v>116</c:v>
                </c:pt>
                <c:pt idx="23">
                  <c:v>113</c:v>
                </c:pt>
                <c:pt idx="24">
                  <c:v>107</c:v>
                </c:pt>
                <c:pt idx="25">
                  <c:v>103</c:v>
                </c:pt>
                <c:pt idx="26">
                  <c:v>91</c:v>
                </c:pt>
                <c:pt idx="27">
                  <c:v>90</c:v>
                </c:pt>
                <c:pt idx="28">
                  <c:v>85</c:v>
                </c:pt>
                <c:pt idx="29">
                  <c:v>85</c:v>
                </c:pt>
                <c:pt idx="30">
                  <c:v>84</c:v>
                </c:pt>
                <c:pt idx="31">
                  <c:v>68</c:v>
                </c:pt>
                <c:pt idx="32">
                  <c:v>63</c:v>
                </c:pt>
                <c:pt idx="33">
                  <c:v>62</c:v>
                </c:pt>
                <c:pt idx="34">
                  <c:v>61</c:v>
                </c:pt>
                <c:pt idx="35">
                  <c:v>57</c:v>
                </c:pt>
                <c:pt idx="36">
                  <c:v>52</c:v>
                </c:pt>
                <c:pt idx="37">
                  <c:v>46</c:v>
                </c:pt>
                <c:pt idx="38">
                  <c:v>43</c:v>
                </c:pt>
                <c:pt idx="39">
                  <c:v>23</c:v>
                </c:pt>
                <c:pt idx="40">
                  <c:v>23</c:v>
                </c:pt>
                <c:pt idx="41">
                  <c:v>17</c:v>
                </c:pt>
                <c:pt idx="42">
                  <c:v>7</c:v>
                </c:pt>
                <c:pt idx="43">
                  <c:v>7</c:v>
                </c:pt>
                <c:pt idx="44">
                  <c:v>6</c:v>
                </c:pt>
                <c:pt idx="45">
                  <c:v>5</c:v>
                </c:pt>
                <c:pt idx="46">
                  <c:v>4</c:v>
                </c:pt>
              </c:numCache>
            </c:numRef>
          </c:val>
        </c:ser>
        <c:shape val="box"/>
        <c:axId val="89952256"/>
        <c:axId val="89953792"/>
        <c:axId val="0"/>
      </c:bar3DChart>
      <c:catAx>
        <c:axId val="89952256"/>
        <c:scaling>
          <c:orientation val="minMax"/>
        </c:scaling>
        <c:axPos val="b"/>
        <c:numFmt formatCode="General" sourceLinked="1"/>
        <c:tickLblPos val="nextTo"/>
        <c:txPr>
          <a:bodyPr/>
          <a:lstStyle/>
          <a:p>
            <a:pPr>
              <a:defRPr lang="en-US" sz="1400"/>
            </a:pPr>
            <a:endParaRPr lang="fa-IR"/>
          </a:p>
        </c:txPr>
        <c:crossAx val="89953792"/>
        <c:crosses val="autoZero"/>
        <c:auto val="1"/>
        <c:lblAlgn val="ctr"/>
        <c:lblOffset val="100"/>
        <c:tickLblSkip val="1"/>
      </c:catAx>
      <c:valAx>
        <c:axId val="89953792"/>
        <c:scaling>
          <c:orientation val="minMax"/>
        </c:scaling>
        <c:axPos val="l"/>
        <c:majorGridlines/>
        <c:numFmt formatCode="General" sourceLinked="1"/>
        <c:tickLblPos val="nextTo"/>
        <c:txPr>
          <a:bodyPr/>
          <a:lstStyle/>
          <a:p>
            <a:pPr>
              <a:defRPr lang="en-US">
                <a:cs typeface="B Titr" pitchFamily="2" charset="-78"/>
              </a:defRPr>
            </a:pPr>
            <a:endParaRPr lang="fa-IR"/>
          </a:p>
        </c:txPr>
        <c:crossAx val="89952256"/>
        <c:crosses val="autoZero"/>
        <c:crossBetween val="between"/>
      </c:valAx>
      <c:spPr>
        <a:noFill/>
        <a:ln w="25409">
          <a:noFill/>
        </a:ln>
      </c:spPr>
    </c:plotArea>
    <c:plotVisOnly val="1"/>
    <c:dispBlanksAs val="gap"/>
  </c:chart>
  <c:txPr>
    <a:bodyPr/>
    <a:lstStyle/>
    <a:p>
      <a:pPr>
        <a:defRPr sz="1801"/>
      </a:pPr>
      <a:endParaRPr lang="fa-I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a-IR"/>
  <c:chart>
    <c:autoTitleDeleted val="1"/>
    <c:view3D>
      <c:depthPercent val="100"/>
      <c:rAngAx val="1"/>
    </c:view3D>
    <c:plotArea>
      <c:layout/>
      <c:bar3DChart>
        <c:barDir val="col"/>
        <c:grouping val="clustered"/>
        <c:ser>
          <c:idx val="0"/>
          <c:order val="0"/>
          <c:tx>
            <c:strRef>
              <c:f>Sheet1!$B$1</c:f>
              <c:strCache>
                <c:ptCount val="1"/>
                <c:pt idx="0">
                  <c:v>inc </c:v>
                </c:pt>
              </c:strCache>
            </c:strRef>
          </c:tx>
          <c:dLbls>
            <c:dLbl>
              <c:idx val="1"/>
              <c:layout>
                <c:manualLayout>
                  <c:x val="9.2592592592595311E-3"/>
                  <c:y val="2.3391649144418199E-3"/>
                </c:manualLayout>
              </c:layout>
              <c:showVal val="1"/>
            </c:dLbl>
            <c:dLbl>
              <c:idx val="2"/>
              <c:layout>
                <c:manualLayout>
                  <c:x val="9.2592592592595571E-3"/>
                  <c:y val="-2.5730814058860092E-2"/>
                </c:manualLayout>
              </c:layout>
              <c:showVal val="1"/>
            </c:dLbl>
            <c:dLbl>
              <c:idx val="4"/>
              <c:layout>
                <c:manualLayout>
                  <c:x val="-1.5433313891319441E-3"/>
                  <c:y val="-9.3566596577677359E-3"/>
                </c:manualLayout>
              </c:layout>
              <c:showVal val="1"/>
            </c:dLbl>
            <c:dLbl>
              <c:idx val="8"/>
              <c:layout>
                <c:manualLayout>
                  <c:x val="-1.5432098765432375E-3"/>
                  <c:y val="-1.16958245722091E-2"/>
                </c:manualLayout>
              </c:layout>
              <c:showVal val="1"/>
            </c:dLbl>
            <c:dLbl>
              <c:idx val="10"/>
              <c:layout>
                <c:manualLayout>
                  <c:x val="3.0864197530864786E-3"/>
                  <c:y val="-7.0176789295391994E-3"/>
                </c:manualLayout>
              </c:layout>
              <c:showVal val="1"/>
            </c:dLbl>
            <c:dLbl>
              <c:idx val="12"/>
              <c:layout>
                <c:manualLayout>
                  <c:x val="-1.5432098765432369E-3"/>
                  <c:y val="-4.6785140150973764E-3"/>
                </c:manualLayout>
              </c:layout>
              <c:showVal val="1"/>
            </c:dLbl>
            <c:dLbl>
              <c:idx val="14"/>
              <c:layout>
                <c:manualLayout>
                  <c:x val="-1.2151258870418981E-7"/>
                  <c:y val="-7.0176789295391994E-3"/>
                </c:manualLayout>
              </c:layout>
              <c:showVal val="1"/>
            </c:dLbl>
            <c:dLbl>
              <c:idx val="16"/>
              <c:layout>
                <c:manualLayout>
                  <c:x val="1.5432098765432369E-3"/>
                  <c:y val="-7.0176789295391994E-3"/>
                </c:manualLayout>
              </c:layout>
              <c:showVal val="1"/>
            </c:dLbl>
            <c:txPr>
              <a:bodyPr/>
              <a:lstStyle/>
              <a:p>
                <a:pPr>
                  <a:defRPr lang="en-US" sz="899" b="1"/>
                </a:pPr>
                <a:endParaRPr lang="fa-IR"/>
              </a:p>
            </c:txPr>
            <c:showVal val="1"/>
          </c:dLbls>
          <c:cat>
            <c:strRef>
              <c:f>Sheet1!$A$2:$A$48</c:f>
              <c:strCache>
                <c:ptCount val="47"/>
                <c:pt idx="0">
                  <c:v>بم </c:v>
                </c:pt>
                <c:pt idx="1">
                  <c:v>كاشان</c:v>
                </c:pt>
                <c:pt idx="2">
                  <c:v>فسا</c:v>
                </c:pt>
                <c:pt idx="3">
                  <c:v>سبزوار</c:v>
                </c:pt>
                <c:pt idx="4">
                  <c:v>ايلام</c:v>
                </c:pt>
                <c:pt idx="5">
                  <c:v>جهرم</c:v>
                </c:pt>
                <c:pt idx="6">
                  <c:v>خراسان رضوي </c:v>
                </c:pt>
                <c:pt idx="7">
                  <c:v>شيراز</c:v>
                </c:pt>
                <c:pt idx="8">
                  <c:v>اصفهان</c:v>
                </c:pt>
                <c:pt idx="9">
                  <c:v>بجنورد </c:v>
                </c:pt>
                <c:pt idx="10">
                  <c:v>تربت حيدريه</c:v>
                </c:pt>
                <c:pt idx="11">
                  <c:v>تهران</c:v>
                </c:pt>
                <c:pt idx="12">
                  <c:v>گلستان</c:v>
                </c:pt>
                <c:pt idx="13">
                  <c:v>دزفول</c:v>
                </c:pt>
                <c:pt idx="14">
                  <c:v>يزد </c:v>
                </c:pt>
                <c:pt idx="15">
                  <c:v>قم</c:v>
                </c:pt>
                <c:pt idx="16">
                  <c:v>كرمان</c:v>
                </c:pt>
                <c:pt idx="17">
                  <c:v>نيشابور</c:v>
                </c:pt>
                <c:pt idx="18">
                  <c:v>سمنان</c:v>
                </c:pt>
                <c:pt idx="19">
                  <c:v>شاهرود</c:v>
                </c:pt>
                <c:pt idx="20">
                  <c:v>اهواز</c:v>
                </c:pt>
                <c:pt idx="21">
                  <c:v>گناباد</c:v>
                </c:pt>
                <c:pt idx="22">
                  <c:v>رفسنجان</c:v>
                </c:pt>
                <c:pt idx="23">
                  <c:v>جيرفت</c:v>
                </c:pt>
                <c:pt idx="24">
                  <c:v>آبادان </c:v>
                </c:pt>
                <c:pt idx="25">
                  <c:v>زاهدان</c:v>
                </c:pt>
                <c:pt idx="26">
                  <c:v>بيرجند</c:v>
                </c:pt>
                <c:pt idx="27">
                  <c:v>شهر كرد</c:v>
                </c:pt>
                <c:pt idx="28">
                  <c:v>بوشهر</c:v>
                </c:pt>
                <c:pt idx="29">
                  <c:v>زابل </c:v>
                </c:pt>
                <c:pt idx="30">
                  <c:v>ياسوج </c:v>
                </c:pt>
                <c:pt idx="31">
                  <c:v>كرمانشاه</c:v>
                </c:pt>
                <c:pt idx="32">
                  <c:v>هرمزگان</c:v>
                </c:pt>
                <c:pt idx="33">
                  <c:v>لرستان</c:v>
                </c:pt>
                <c:pt idx="34">
                  <c:v>همدان</c:v>
                </c:pt>
                <c:pt idx="35">
                  <c:v>مركزي</c:v>
                </c:pt>
                <c:pt idx="36">
                  <c:v>شهيدبهشتي</c:v>
                </c:pt>
                <c:pt idx="37">
                  <c:v>البرز</c:v>
                </c:pt>
                <c:pt idx="38">
                  <c:v>مازندران</c:v>
                </c:pt>
                <c:pt idx="39">
                  <c:v>آذربايجان غربي</c:v>
                </c:pt>
                <c:pt idx="40">
                  <c:v>اردبيل</c:v>
                </c:pt>
                <c:pt idx="41">
                  <c:v>بابل</c:v>
                </c:pt>
                <c:pt idx="42">
                  <c:v>آذربايجان شرقي</c:v>
                </c:pt>
                <c:pt idx="43">
                  <c:v>زنجان</c:v>
                </c:pt>
                <c:pt idx="44">
                  <c:v>قزوين</c:v>
                </c:pt>
                <c:pt idx="45">
                  <c:v>كردستان </c:v>
                </c:pt>
                <c:pt idx="46">
                  <c:v>گيلان</c:v>
                </c:pt>
              </c:strCache>
            </c:strRef>
          </c:cat>
          <c:val>
            <c:numRef>
              <c:f>Sheet1!$B$2:$B$48</c:f>
              <c:numCache>
                <c:formatCode>General</c:formatCode>
                <c:ptCount val="47"/>
                <c:pt idx="0">
                  <c:v>225.1</c:v>
                </c:pt>
                <c:pt idx="1">
                  <c:v>138.30000000000001</c:v>
                </c:pt>
                <c:pt idx="2">
                  <c:v>109</c:v>
                </c:pt>
                <c:pt idx="3">
                  <c:v>108.5</c:v>
                </c:pt>
                <c:pt idx="4">
                  <c:v>98.8</c:v>
                </c:pt>
                <c:pt idx="5">
                  <c:v>87.4</c:v>
                </c:pt>
                <c:pt idx="6">
                  <c:v>87.3</c:v>
                </c:pt>
                <c:pt idx="7">
                  <c:v>84.9</c:v>
                </c:pt>
                <c:pt idx="8">
                  <c:v>52.5</c:v>
                </c:pt>
                <c:pt idx="9">
                  <c:v>43.6</c:v>
                </c:pt>
                <c:pt idx="10">
                  <c:v>39.800000000000004</c:v>
                </c:pt>
                <c:pt idx="11">
                  <c:v>39.800000000000004</c:v>
                </c:pt>
                <c:pt idx="12">
                  <c:v>37.200000000000003</c:v>
                </c:pt>
                <c:pt idx="13">
                  <c:v>35.700000000000003</c:v>
                </c:pt>
                <c:pt idx="14">
                  <c:v>35.4</c:v>
                </c:pt>
                <c:pt idx="15">
                  <c:v>34.6</c:v>
                </c:pt>
                <c:pt idx="16">
                  <c:v>33.800000000000004</c:v>
                </c:pt>
                <c:pt idx="17">
                  <c:v>31.7</c:v>
                </c:pt>
                <c:pt idx="18">
                  <c:v>29.2</c:v>
                </c:pt>
                <c:pt idx="19">
                  <c:v>28.1</c:v>
                </c:pt>
                <c:pt idx="20">
                  <c:v>21</c:v>
                </c:pt>
                <c:pt idx="21">
                  <c:v>20.399999999999999</c:v>
                </c:pt>
                <c:pt idx="22">
                  <c:v>18.5</c:v>
                </c:pt>
                <c:pt idx="23">
                  <c:v>13.8</c:v>
                </c:pt>
                <c:pt idx="24">
                  <c:v>13.1</c:v>
                </c:pt>
                <c:pt idx="25">
                  <c:v>13.1</c:v>
                </c:pt>
                <c:pt idx="26">
                  <c:v>12.9</c:v>
                </c:pt>
                <c:pt idx="27">
                  <c:v>11.8</c:v>
                </c:pt>
                <c:pt idx="28">
                  <c:v>10.9</c:v>
                </c:pt>
                <c:pt idx="29">
                  <c:v>10.6</c:v>
                </c:pt>
                <c:pt idx="30">
                  <c:v>9.5</c:v>
                </c:pt>
                <c:pt idx="31">
                  <c:v>8.2000000000000011</c:v>
                </c:pt>
                <c:pt idx="32">
                  <c:v>5.3</c:v>
                </c:pt>
                <c:pt idx="33">
                  <c:v>5.2</c:v>
                </c:pt>
                <c:pt idx="34">
                  <c:v>5.0999999999999996</c:v>
                </c:pt>
                <c:pt idx="35">
                  <c:v>4</c:v>
                </c:pt>
                <c:pt idx="36">
                  <c:v>3.9</c:v>
                </c:pt>
                <c:pt idx="37">
                  <c:v>2.5</c:v>
                </c:pt>
                <c:pt idx="38">
                  <c:v>2</c:v>
                </c:pt>
                <c:pt idx="39">
                  <c:v>1.5</c:v>
                </c:pt>
                <c:pt idx="40">
                  <c:v>1.4</c:v>
                </c:pt>
                <c:pt idx="41">
                  <c:v>0.8</c:v>
                </c:pt>
                <c:pt idx="42">
                  <c:v>0.60000000000000064</c:v>
                </c:pt>
                <c:pt idx="43">
                  <c:v>0.5</c:v>
                </c:pt>
                <c:pt idx="44">
                  <c:v>0.5</c:v>
                </c:pt>
                <c:pt idx="45">
                  <c:v>0.5</c:v>
                </c:pt>
                <c:pt idx="46">
                  <c:v>0.28000000000000008</c:v>
                </c:pt>
              </c:numCache>
            </c:numRef>
          </c:val>
        </c:ser>
        <c:shape val="box"/>
        <c:axId val="92329856"/>
        <c:axId val="92331392"/>
        <c:axId val="0"/>
      </c:bar3DChart>
      <c:catAx>
        <c:axId val="92329856"/>
        <c:scaling>
          <c:orientation val="minMax"/>
        </c:scaling>
        <c:axPos val="b"/>
        <c:numFmt formatCode="General" sourceLinked="1"/>
        <c:tickLblPos val="nextTo"/>
        <c:txPr>
          <a:bodyPr/>
          <a:lstStyle/>
          <a:p>
            <a:pPr>
              <a:defRPr lang="en-US" sz="1399"/>
            </a:pPr>
            <a:endParaRPr lang="fa-IR"/>
          </a:p>
        </c:txPr>
        <c:crossAx val="92331392"/>
        <c:crosses val="autoZero"/>
        <c:auto val="1"/>
        <c:lblAlgn val="ctr"/>
        <c:lblOffset val="100"/>
        <c:tickLblSkip val="1"/>
      </c:catAx>
      <c:valAx>
        <c:axId val="92331392"/>
        <c:scaling>
          <c:orientation val="minMax"/>
        </c:scaling>
        <c:axPos val="l"/>
        <c:majorGridlines/>
        <c:numFmt formatCode="General" sourceLinked="1"/>
        <c:tickLblPos val="nextTo"/>
        <c:txPr>
          <a:bodyPr/>
          <a:lstStyle/>
          <a:p>
            <a:pPr>
              <a:defRPr lang="en-US">
                <a:cs typeface="B Titr" pitchFamily="2" charset="-78"/>
              </a:defRPr>
            </a:pPr>
            <a:endParaRPr lang="fa-IR"/>
          </a:p>
        </c:txPr>
        <c:crossAx val="92329856"/>
        <c:crosses val="autoZero"/>
        <c:crossBetween val="between"/>
      </c:valAx>
      <c:spPr>
        <a:noFill/>
        <a:ln w="25383">
          <a:noFill/>
        </a:ln>
      </c:spPr>
    </c:plotArea>
    <c:plotVisOnly val="1"/>
    <c:dispBlanksAs val="gap"/>
  </c:chart>
  <c:txPr>
    <a:bodyPr/>
    <a:lstStyle/>
    <a:p>
      <a:pPr>
        <a:defRPr sz="1799"/>
      </a:pPr>
      <a:endParaRPr lang="fa-I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a-IR"/>
  <c:style val="1"/>
  <c:chart>
    <c:autoTitleDeleted val="1"/>
    <c:plotArea>
      <c:layout>
        <c:manualLayout>
          <c:layoutTarget val="inner"/>
          <c:xMode val="edge"/>
          <c:yMode val="edge"/>
          <c:x val="0.15314814814814878"/>
          <c:y val="2.8570586751622197E-2"/>
          <c:w val="0.84685185185185263"/>
          <c:h val="0.8266082297162175"/>
        </c:manualLayout>
      </c:layout>
      <c:lineChart>
        <c:grouping val="standard"/>
        <c:ser>
          <c:idx val="0"/>
          <c:order val="0"/>
          <c:tx>
            <c:strRef>
              <c:f>Sheet1!$B$1</c:f>
              <c:strCache>
                <c:ptCount val="1"/>
                <c:pt idx="0">
                  <c:v>تعداد سالك </c:v>
                </c:pt>
              </c:strCache>
            </c:strRef>
          </c:tx>
          <c:spPr>
            <a:ln>
              <a:solidFill>
                <a:schemeClr val="tx1"/>
              </a:solidFill>
            </a:ln>
          </c:spPr>
          <c:marker>
            <c:spPr>
              <a:solidFill>
                <a:srgbClr val="FF0000">
                  <a:alpha val="77000"/>
                </a:srgbClr>
              </a:solidFill>
            </c:spPr>
          </c:marker>
          <c:dLbls>
            <c:dLbl>
              <c:idx val="4"/>
              <c:layout>
                <c:manualLayout>
                  <c:x val="-4.4753086419753133E-2"/>
                  <c:y val="-3.0983794593393611E-2"/>
                </c:manualLayout>
              </c:layout>
              <c:spPr/>
              <c:txPr>
                <a:bodyPr/>
                <a:lstStyle/>
                <a:p>
                  <a:pPr>
                    <a:defRPr/>
                  </a:pPr>
                  <a:endParaRPr lang="fa-IR"/>
                </a:p>
              </c:txPr>
              <c:dLblPos val="r"/>
              <c:showVal val="1"/>
            </c:dLbl>
            <c:dLbl>
              <c:idx val="5"/>
              <c:layout>
                <c:manualLayout>
                  <c:x val="-4.3209876543209756E-2"/>
                  <c:y val="-3.5750532223146385E-2"/>
                </c:manualLayout>
              </c:layout>
              <c:spPr/>
              <c:txPr>
                <a:bodyPr/>
                <a:lstStyle/>
                <a:p>
                  <a:pPr>
                    <a:defRPr/>
                  </a:pPr>
                  <a:endParaRPr lang="fa-IR"/>
                </a:p>
              </c:txPr>
              <c:dLblPos val="r"/>
              <c:showVal val="1"/>
            </c:dLbl>
            <c:dLbl>
              <c:idx val="6"/>
              <c:layout>
                <c:manualLayout>
                  <c:x val="-5.0925925925925923E-2"/>
                  <c:y val="7.626780207604561E-2"/>
                </c:manualLayout>
              </c:layout>
              <c:spPr/>
              <c:txPr>
                <a:bodyPr/>
                <a:lstStyle/>
                <a:p>
                  <a:pPr>
                    <a:defRPr/>
                  </a:pPr>
                  <a:endParaRPr lang="fa-IR"/>
                </a:p>
              </c:txPr>
              <c:dLblPos val="r"/>
              <c:showVal val="1"/>
            </c:dLbl>
            <c:dLbl>
              <c:idx val="8"/>
              <c:layout>
                <c:manualLayout>
                  <c:x val="-3.8580246913580245E-2"/>
                  <c:y val="5.4817482742157933E-2"/>
                </c:manualLayout>
              </c:layout>
              <c:spPr/>
              <c:txPr>
                <a:bodyPr/>
                <a:lstStyle/>
                <a:p>
                  <a:pPr>
                    <a:defRPr/>
                  </a:pPr>
                  <a:endParaRPr lang="fa-IR"/>
                </a:p>
              </c:txPr>
              <c:dLblPos val="r"/>
              <c:showVal val="1"/>
            </c:dLbl>
            <c:dLbl>
              <c:idx val="9"/>
              <c:layout>
                <c:manualLayout>
                  <c:x val="-1.8518518518518583E-2"/>
                  <c:y val="-4.2900638667775673E-2"/>
                </c:manualLayout>
              </c:layout>
              <c:spPr/>
              <c:txPr>
                <a:bodyPr/>
                <a:lstStyle/>
                <a:p>
                  <a:pPr>
                    <a:defRPr/>
                  </a:pPr>
                  <a:endParaRPr lang="fa-IR"/>
                </a:p>
              </c:txPr>
              <c:dLblPos val="r"/>
              <c:showVal val="1"/>
            </c:dLbl>
            <c:dLbl>
              <c:idx val="10"/>
              <c:layout>
                <c:manualLayout>
                  <c:x val="-7.7160493827160975E-3"/>
                  <c:y val="6.1967589186787062E-2"/>
                </c:manualLayout>
              </c:layout>
              <c:spPr/>
              <c:txPr>
                <a:bodyPr/>
                <a:lstStyle/>
                <a:p>
                  <a:pPr>
                    <a:defRPr/>
                  </a:pPr>
                  <a:endParaRPr lang="fa-IR"/>
                </a:p>
              </c:txPr>
              <c:dLblPos val="r"/>
              <c:showVal val="1"/>
            </c:dLbl>
            <c:showVal val="1"/>
          </c:dLbls>
          <c:cat>
            <c:numRef>
              <c:f>Sheet1!$A$2:$A$12</c:f>
              <c:numCache>
                <c:formatCode>General</c:formatCode>
                <c:ptCount val="11"/>
                <c:pt idx="0">
                  <c:v>1381</c:v>
                </c:pt>
                <c:pt idx="1">
                  <c:v>1382</c:v>
                </c:pt>
                <c:pt idx="2">
                  <c:v>1383</c:v>
                </c:pt>
                <c:pt idx="3">
                  <c:v>1384</c:v>
                </c:pt>
                <c:pt idx="4">
                  <c:v>1385</c:v>
                </c:pt>
                <c:pt idx="5">
                  <c:v>1386</c:v>
                </c:pt>
                <c:pt idx="6">
                  <c:v>1387</c:v>
                </c:pt>
                <c:pt idx="7">
                  <c:v>1388</c:v>
                </c:pt>
                <c:pt idx="8">
                  <c:v>1389</c:v>
                </c:pt>
                <c:pt idx="9">
                  <c:v>1390</c:v>
                </c:pt>
                <c:pt idx="10">
                  <c:v>1391</c:v>
                </c:pt>
              </c:numCache>
            </c:numRef>
          </c:cat>
          <c:val>
            <c:numRef>
              <c:f>Sheet1!$B$2:$B$12</c:f>
              <c:numCache>
                <c:formatCode>General</c:formatCode>
                <c:ptCount val="11"/>
                <c:pt idx="0">
                  <c:v>7684</c:v>
                </c:pt>
                <c:pt idx="1">
                  <c:v>10429</c:v>
                </c:pt>
                <c:pt idx="2">
                  <c:v>14469</c:v>
                </c:pt>
                <c:pt idx="3">
                  <c:v>11399</c:v>
                </c:pt>
                <c:pt idx="4">
                  <c:v>12875</c:v>
                </c:pt>
                <c:pt idx="5">
                  <c:v>14490</c:v>
                </c:pt>
                <c:pt idx="6">
                  <c:v>15028</c:v>
                </c:pt>
                <c:pt idx="7">
                  <c:v>11887</c:v>
                </c:pt>
                <c:pt idx="8">
                  <c:v>9108</c:v>
                </c:pt>
                <c:pt idx="9">
                  <c:v>10773</c:v>
                </c:pt>
                <c:pt idx="10">
                  <c:v>8627</c:v>
                </c:pt>
              </c:numCache>
            </c:numRef>
          </c:val>
        </c:ser>
        <c:marker val="1"/>
        <c:axId val="92895488"/>
        <c:axId val="92909568"/>
      </c:lineChart>
      <c:catAx>
        <c:axId val="92895488"/>
        <c:scaling>
          <c:orientation val="minMax"/>
        </c:scaling>
        <c:axPos val="b"/>
        <c:numFmt formatCode="General" sourceLinked="1"/>
        <c:tickLblPos val="nextTo"/>
        <c:crossAx val="92909568"/>
        <c:crosses val="autoZero"/>
        <c:auto val="1"/>
        <c:lblAlgn val="ctr"/>
        <c:lblOffset val="100"/>
      </c:catAx>
      <c:valAx>
        <c:axId val="92909568"/>
        <c:scaling>
          <c:orientation val="minMax"/>
        </c:scaling>
        <c:axPos val="l"/>
        <c:majorGridlines/>
        <c:numFmt formatCode="General" sourceLinked="1"/>
        <c:tickLblPos val="nextTo"/>
        <c:txPr>
          <a:bodyPr/>
          <a:lstStyle/>
          <a:p>
            <a:pPr>
              <a:defRPr b="1"/>
            </a:pPr>
            <a:endParaRPr lang="fa-IR"/>
          </a:p>
        </c:txPr>
        <c:crossAx val="92895488"/>
        <c:crosses val="autoZero"/>
        <c:crossBetween val="between"/>
      </c:valAx>
      <c:dTable>
        <c:showHorzBorder val="1"/>
        <c:showVertBorder val="1"/>
        <c:showOutline val="1"/>
        <c:spPr>
          <a:ln>
            <a:gradFill flip="none" rotWithShape="1">
              <a:gsLst>
                <a:gs pos="0">
                  <a:schemeClr val="tx1"/>
                </a:gs>
                <a:gs pos="50000">
                  <a:srgbClr val="4F81BD">
                    <a:tint val="44500"/>
                    <a:satMod val="160000"/>
                  </a:srgbClr>
                </a:gs>
                <a:gs pos="100000">
                  <a:srgbClr val="4F81BD">
                    <a:tint val="23500"/>
                    <a:satMod val="160000"/>
                  </a:srgbClr>
                </a:gs>
              </a:gsLst>
              <a:lin ang="2700000" scaled="1"/>
              <a:tileRect/>
            </a:gradFill>
          </a:ln>
        </c:spPr>
        <c:txPr>
          <a:bodyPr/>
          <a:lstStyle/>
          <a:p>
            <a:pPr rtl="0">
              <a:defRPr b="1"/>
            </a:pPr>
            <a:endParaRPr lang="fa-IR"/>
          </a:p>
        </c:txPr>
      </c:dTable>
      <c:spPr>
        <a:blipFill>
          <a:blip xmlns:r="http://schemas.openxmlformats.org/officeDocument/2006/relationships" r:embed="rId1"/>
          <a:tile tx="0" ty="0" sx="100000" sy="100000" flip="none" algn="tl"/>
        </a:blipFill>
      </c:spPr>
    </c:plotArea>
    <c:plotVisOnly val="1"/>
    <c:dispBlanksAs val="gap"/>
  </c:chart>
  <c:spPr>
    <a:noFill/>
    <a:ln>
      <a:solidFill>
        <a:prstClr val="black"/>
      </a:solidFill>
    </a:ln>
  </c:spPr>
  <c:txPr>
    <a:bodyPr/>
    <a:lstStyle/>
    <a:p>
      <a:pPr>
        <a:defRPr sz="1799"/>
      </a:pPr>
      <a:endParaRPr lang="fa-IR"/>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a-IR"/>
  <c:style val="1"/>
  <c:chart>
    <c:autoTitleDeleted val="1"/>
    <c:plotArea>
      <c:layout>
        <c:manualLayout>
          <c:layoutTarget val="inner"/>
          <c:xMode val="edge"/>
          <c:yMode val="edge"/>
          <c:x val="0.15314814814814906"/>
          <c:y val="5.002090608551002E-2"/>
          <c:w val="0.84685185185185263"/>
          <c:h val="0.8266082297162175"/>
        </c:manualLayout>
      </c:layout>
      <c:lineChart>
        <c:grouping val="standard"/>
        <c:ser>
          <c:idx val="0"/>
          <c:order val="0"/>
          <c:tx>
            <c:strRef>
              <c:f>Sheet1!$B$1</c:f>
              <c:strCache>
                <c:ptCount val="1"/>
                <c:pt idx="0">
                  <c:v>تعداد سالك </c:v>
                </c:pt>
              </c:strCache>
            </c:strRef>
          </c:tx>
          <c:spPr>
            <a:ln>
              <a:solidFill>
                <a:schemeClr val="tx1"/>
              </a:solidFill>
            </a:ln>
          </c:spPr>
          <c:marker>
            <c:spPr>
              <a:solidFill>
                <a:srgbClr val="FF0000">
                  <a:alpha val="77000"/>
                </a:srgbClr>
              </a:solidFill>
            </c:spPr>
          </c:marker>
          <c:dLbls>
            <c:showVal val="1"/>
          </c:dLbls>
          <c:cat>
            <c:numRef>
              <c:f>Sheet1!$A$2:$A$9</c:f>
              <c:numCache>
                <c:formatCode>General</c:formatCode>
                <c:ptCount val="8"/>
                <c:pt idx="0">
                  <c:v>1384</c:v>
                </c:pt>
                <c:pt idx="1">
                  <c:v>1385</c:v>
                </c:pt>
                <c:pt idx="2">
                  <c:v>1386</c:v>
                </c:pt>
                <c:pt idx="3">
                  <c:v>1387</c:v>
                </c:pt>
                <c:pt idx="4">
                  <c:v>1388</c:v>
                </c:pt>
                <c:pt idx="5">
                  <c:v>1389</c:v>
                </c:pt>
                <c:pt idx="6">
                  <c:v>1390</c:v>
                </c:pt>
                <c:pt idx="7">
                  <c:v>1391</c:v>
                </c:pt>
              </c:numCache>
            </c:numRef>
          </c:cat>
          <c:val>
            <c:numRef>
              <c:f>Sheet1!$B$2:$B$9</c:f>
              <c:numCache>
                <c:formatCode>General</c:formatCode>
                <c:ptCount val="8"/>
                <c:pt idx="0">
                  <c:v>4201</c:v>
                </c:pt>
                <c:pt idx="1">
                  <c:v>5654</c:v>
                </c:pt>
                <c:pt idx="2">
                  <c:v>5467</c:v>
                </c:pt>
                <c:pt idx="3">
                  <c:v>5094</c:v>
                </c:pt>
                <c:pt idx="4">
                  <c:v>3392</c:v>
                </c:pt>
                <c:pt idx="5">
                  <c:v>2920</c:v>
                </c:pt>
                <c:pt idx="6">
                  <c:v>2678</c:v>
                </c:pt>
                <c:pt idx="7">
                  <c:v>2349</c:v>
                </c:pt>
              </c:numCache>
            </c:numRef>
          </c:val>
        </c:ser>
        <c:marker val="1"/>
        <c:axId val="92722304"/>
        <c:axId val="92723840"/>
      </c:lineChart>
      <c:catAx>
        <c:axId val="92722304"/>
        <c:scaling>
          <c:orientation val="minMax"/>
        </c:scaling>
        <c:axPos val="b"/>
        <c:numFmt formatCode="General" sourceLinked="1"/>
        <c:tickLblPos val="nextTo"/>
        <c:crossAx val="92723840"/>
        <c:crosses val="autoZero"/>
        <c:auto val="1"/>
        <c:lblAlgn val="ctr"/>
        <c:lblOffset val="100"/>
      </c:catAx>
      <c:valAx>
        <c:axId val="92723840"/>
        <c:scaling>
          <c:orientation val="minMax"/>
        </c:scaling>
        <c:axPos val="l"/>
        <c:majorGridlines/>
        <c:numFmt formatCode="General" sourceLinked="1"/>
        <c:tickLblPos val="nextTo"/>
        <c:txPr>
          <a:bodyPr/>
          <a:lstStyle/>
          <a:p>
            <a:pPr>
              <a:defRPr b="1"/>
            </a:pPr>
            <a:endParaRPr lang="fa-IR"/>
          </a:p>
        </c:txPr>
        <c:crossAx val="92722304"/>
        <c:crosses val="autoZero"/>
        <c:crossBetween val="between"/>
      </c:valAx>
      <c:dTable>
        <c:showHorzBorder val="1"/>
        <c:showVertBorder val="1"/>
        <c:showOutline val="1"/>
        <c:spPr>
          <a:ln>
            <a:gradFill flip="none" rotWithShape="1">
              <a:gsLst>
                <a:gs pos="0">
                  <a:schemeClr val="tx1"/>
                </a:gs>
                <a:gs pos="50000">
                  <a:srgbClr val="4F81BD">
                    <a:tint val="44500"/>
                    <a:satMod val="160000"/>
                  </a:srgbClr>
                </a:gs>
                <a:gs pos="100000">
                  <a:srgbClr val="4F81BD">
                    <a:tint val="23500"/>
                    <a:satMod val="160000"/>
                  </a:srgbClr>
                </a:gs>
              </a:gsLst>
              <a:lin ang="2700000" scaled="1"/>
              <a:tileRect/>
            </a:gradFill>
          </a:ln>
        </c:spPr>
        <c:txPr>
          <a:bodyPr/>
          <a:lstStyle/>
          <a:p>
            <a:pPr rtl="0">
              <a:defRPr b="1"/>
            </a:pPr>
            <a:endParaRPr lang="fa-IR"/>
          </a:p>
        </c:txPr>
      </c:dTable>
      <c:spPr>
        <a:blipFill>
          <a:blip xmlns:r="http://schemas.openxmlformats.org/officeDocument/2006/relationships" r:embed="rId1"/>
          <a:tile tx="0" ty="0" sx="100000" sy="100000" flip="none" algn="tl"/>
        </a:blipFill>
      </c:spPr>
    </c:plotArea>
    <c:plotVisOnly val="1"/>
    <c:dispBlanksAs val="gap"/>
  </c:chart>
  <c:spPr>
    <a:ln>
      <a:solidFill>
        <a:prstClr val="black"/>
      </a:solidFill>
    </a:ln>
  </c:spPr>
  <c:txPr>
    <a:bodyPr/>
    <a:lstStyle/>
    <a:p>
      <a:pPr>
        <a:defRPr sz="1799"/>
      </a:pPr>
      <a:endParaRPr lang="fa-IR"/>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fa-IR"/>
  <c:chart>
    <c:autoTitleDeleted val="1"/>
    <c:plotArea>
      <c:layout/>
      <c:lineChart>
        <c:grouping val="standard"/>
        <c:ser>
          <c:idx val="0"/>
          <c:order val="0"/>
          <c:tx>
            <c:strRef>
              <c:f>Sheet1!$B$1</c:f>
              <c:strCache>
                <c:ptCount val="1"/>
                <c:pt idx="0">
                  <c:v>تعداد سالك </c:v>
                </c:pt>
              </c:strCache>
            </c:strRef>
          </c:tx>
          <c:spPr>
            <a:ln w="47601">
              <a:solidFill>
                <a:schemeClr val="tx2">
                  <a:lumMod val="75000"/>
                </a:schemeClr>
              </a:solidFill>
            </a:ln>
          </c:spPr>
          <c:marker>
            <c:symbol val="none"/>
          </c:marker>
          <c:cat>
            <c:numRef>
              <c:f>Sheet1!$A$2:$A$12</c:f>
              <c:numCache>
                <c:formatCode>General</c:formatCode>
                <c:ptCount val="11"/>
                <c:pt idx="0">
                  <c:v>1381</c:v>
                </c:pt>
                <c:pt idx="1">
                  <c:v>1382</c:v>
                </c:pt>
                <c:pt idx="2">
                  <c:v>1383</c:v>
                </c:pt>
                <c:pt idx="3">
                  <c:v>1384</c:v>
                </c:pt>
                <c:pt idx="4">
                  <c:v>1385</c:v>
                </c:pt>
                <c:pt idx="5">
                  <c:v>1386</c:v>
                </c:pt>
                <c:pt idx="6">
                  <c:v>1387</c:v>
                </c:pt>
                <c:pt idx="7">
                  <c:v>1388</c:v>
                </c:pt>
                <c:pt idx="8">
                  <c:v>1389</c:v>
                </c:pt>
                <c:pt idx="9">
                  <c:v>1390</c:v>
                </c:pt>
                <c:pt idx="10">
                  <c:v>1391</c:v>
                </c:pt>
              </c:numCache>
            </c:numRef>
          </c:cat>
          <c:val>
            <c:numRef>
              <c:f>Sheet1!$B$2:$B$12</c:f>
              <c:numCache>
                <c:formatCode>General</c:formatCode>
                <c:ptCount val="11"/>
                <c:pt idx="0">
                  <c:v>3831</c:v>
                </c:pt>
                <c:pt idx="1">
                  <c:v>7511</c:v>
                </c:pt>
                <c:pt idx="2">
                  <c:v>9198</c:v>
                </c:pt>
                <c:pt idx="3">
                  <c:v>5225</c:v>
                </c:pt>
                <c:pt idx="4">
                  <c:v>5071</c:v>
                </c:pt>
                <c:pt idx="5">
                  <c:v>5709</c:v>
                </c:pt>
                <c:pt idx="6">
                  <c:v>6188</c:v>
                </c:pt>
                <c:pt idx="7">
                  <c:v>7696</c:v>
                </c:pt>
                <c:pt idx="8">
                  <c:v>7053</c:v>
                </c:pt>
                <c:pt idx="9">
                  <c:v>6198</c:v>
                </c:pt>
                <c:pt idx="10">
                  <c:v>6747</c:v>
                </c:pt>
              </c:numCache>
            </c:numRef>
          </c:val>
        </c:ser>
        <c:marker val="1"/>
        <c:axId val="93076864"/>
        <c:axId val="93078656"/>
      </c:lineChart>
      <c:catAx>
        <c:axId val="93076864"/>
        <c:scaling>
          <c:orientation val="minMax"/>
        </c:scaling>
        <c:axPos val="b"/>
        <c:numFmt formatCode="General" sourceLinked="1"/>
        <c:tickLblPos val="nextTo"/>
        <c:crossAx val="93078656"/>
        <c:crosses val="autoZero"/>
        <c:auto val="1"/>
        <c:lblAlgn val="ctr"/>
        <c:lblOffset val="100"/>
      </c:catAx>
      <c:valAx>
        <c:axId val="93078656"/>
        <c:scaling>
          <c:orientation val="minMax"/>
        </c:scaling>
        <c:axPos val="l"/>
        <c:majorGridlines/>
        <c:numFmt formatCode="General" sourceLinked="1"/>
        <c:tickLblPos val="nextTo"/>
        <c:crossAx val="93076864"/>
        <c:crosses val="autoZero"/>
        <c:crossBetween val="between"/>
      </c:valAx>
      <c:dTable>
        <c:showHorzBorder val="1"/>
        <c:showVertBorder val="1"/>
        <c:showOutline val="1"/>
        <c:txPr>
          <a:bodyPr/>
          <a:lstStyle/>
          <a:p>
            <a:pPr rtl="0">
              <a:defRPr b="1"/>
            </a:pPr>
            <a:endParaRPr lang="fa-IR"/>
          </a:p>
        </c:txPr>
      </c:dTable>
      <c:spPr>
        <a:solidFill>
          <a:schemeClr val="accent2">
            <a:lumMod val="20000"/>
            <a:lumOff val="80000"/>
          </a:schemeClr>
        </a:solidFill>
      </c:spPr>
    </c:plotArea>
    <c:plotVisOnly val="1"/>
    <c:dispBlanksAs val="gap"/>
  </c:chart>
  <c:txPr>
    <a:bodyPr/>
    <a:lstStyle/>
    <a:p>
      <a:pPr>
        <a:defRPr sz="1799"/>
      </a:pPr>
      <a:endParaRPr lang="fa-IR"/>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drawings/drawing1.xml><?xml version="1.0" encoding="utf-8"?>
<c:userShapes xmlns:c="http://schemas.openxmlformats.org/drawingml/2006/chart">
  <cdr:relSizeAnchor xmlns:cdr="http://schemas.openxmlformats.org/drawingml/2006/chartDrawing">
    <cdr:from>
      <cdr:x>0.70849</cdr:x>
      <cdr:y>0.55596</cdr:y>
    </cdr:from>
    <cdr:to>
      <cdr:x>0.84133</cdr:x>
      <cdr:y>0.67275</cdr:y>
    </cdr:to>
    <cdr:sp macro="" textlink="">
      <cdr:nvSpPr>
        <cdr:cNvPr id="2" name="Rectangle 1"/>
        <cdr:cNvSpPr/>
      </cdr:nvSpPr>
      <cdr:spPr>
        <a:xfrm xmlns:a="http://schemas.openxmlformats.org/drawingml/2006/main">
          <a:off x="6096000" y="2176462"/>
          <a:ext cx="1143000" cy="45720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r"/>
          <a:r>
            <a:rPr lang="fa-IR" dirty="0" smtClean="0"/>
            <a:t>اجرای برنامه نوین کنترل سالک  1386</a:t>
          </a:r>
          <a:endParaRPr lang="fa-IR"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atin typeface="Arial" pitchFamily="34" charset="0"/>
                <a:cs typeface="Arial" pitchFamily="34" charset="0"/>
              </a:defRPr>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atin typeface="Arial" pitchFamily="34" charset="0"/>
                <a:cs typeface="Arial" pitchFamily="34" charset="0"/>
              </a:defRPr>
            </a:lvl1pPr>
          </a:lstStyle>
          <a:p>
            <a:pPr>
              <a:defRPr/>
            </a:pPr>
            <a:fld id="{E9EB295B-1B44-46EA-98C7-C0F447F7BFE7}" type="datetimeFigureOut">
              <a:rPr lang="fa-IR"/>
              <a:pPr>
                <a:defRPr/>
              </a:pPr>
              <a:t>1436/03/21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atin typeface="Arial" pitchFamily="34" charset="0"/>
                <a:cs typeface="Arial" pitchFamily="34" charset="0"/>
              </a:defRPr>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atin typeface="Arial" pitchFamily="34" charset="0"/>
                <a:cs typeface="Arial" pitchFamily="34" charset="0"/>
              </a:defRPr>
            </a:lvl1pPr>
          </a:lstStyle>
          <a:p>
            <a:pPr>
              <a:defRPr/>
            </a:pPr>
            <a:fld id="{17684701-CE80-44C7-8DED-FB01BF3CCF7F}" type="slidenum">
              <a:rPr lang="fa-IR"/>
              <a:pPr>
                <a:defRPr/>
              </a:pPr>
              <a:t>‹#›</a:t>
            </a:fld>
            <a:endParaRPr lang="fa-IR"/>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a:lstStyle/>
          <a:p>
            <a:endParaRPr lang="fa-IR"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653A1E-44A0-4772-84A2-248CA970EEC2}"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788534-85F7-49C1-9572-7FF09001DC30}" type="slidenum">
              <a:rPr lang="ar-SA" smtClean="0"/>
              <a:pPr/>
              <a:t>37</a:t>
            </a:fld>
            <a:endParaRPr lang="en-US" smtClean="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a:lstStyle/>
          <a:p>
            <a:endParaRPr lang="fa-IR"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80F168-551A-4A90-AAB1-D5F8E7BA5A7E}" type="slidenum">
              <a:rPr lang="fa-IR" smtClean="0"/>
              <a:pPr/>
              <a:t>17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a:lstStyle/>
          <a:p>
            <a:endParaRPr lang="fa-IR"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B37F93-E8B1-4DDC-8B22-7AC859D82B86}" type="slidenum">
              <a:rPr lang="en-US" smtClean="0"/>
              <a:pPr/>
              <a:t>18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a:lstStyle/>
          <a:p>
            <a:endParaRPr lang="fa-IR"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EF6D8E-E1EF-46DF-A484-411B4DD7BAE4}" type="slidenum">
              <a:rPr lang="en-US" smtClean="0"/>
              <a:pPr/>
              <a:t>19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a:lstStyle/>
          <a:p>
            <a:endParaRPr lang="fa-IR"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04E0CF-D87C-4073-844A-25A92051C337}" type="slidenum">
              <a:rPr lang="en-US" smtClean="0"/>
              <a:pPr/>
              <a:t>20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a:lstStyle/>
          <a:p>
            <a:endParaRPr lang="fa-IR"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B05D44-302A-49B6-8A2E-47C02B79B0BF}" type="slidenum">
              <a:rPr lang="en-US" smtClean="0"/>
              <a:pPr/>
              <a:t>21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a:lstStyle/>
          <a:p>
            <a:endParaRPr lang="fa-IR"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DED379-807E-4A14-B455-6DFED1285F51}" type="slidenum">
              <a:rPr lang="en-US" smtClean="0"/>
              <a:pPr/>
              <a:t>23</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a:lstStyle/>
          <a:p>
            <a:endParaRPr lang="fa-IR"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4642D7-4033-4563-9D00-C5AB28DD9E1E}" type="slidenum">
              <a:rPr lang="en-US" smtClean="0"/>
              <a:pPr/>
              <a:t>24</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a:lstStyle/>
          <a:p>
            <a:endParaRPr lang="fa-IR"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7A5CEC-1707-4F12-AA9E-AEE2CB2490B8}" type="slidenum">
              <a:rPr lang="en-US" smtClean="0"/>
              <a:pPr/>
              <a:t>27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DBF663-93D6-41EE-9E1C-BE584FC71B2E}"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83EE70-0110-4C60-A9B9-4A37B1115A63}"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18122B-AFAC-4BB3-B1EC-BA090292E789}"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80DBF663-93D6-41EE-9E1C-BE584FC71B2E}" type="slidenum">
              <a:rPr lang="ar-SA"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D7F78D-956D-4F5A-A1B1-29D7677DA67F}" type="slidenum">
              <a:rPr lang="ar-SA"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DA2461-9367-4684-8366-ED0E2BE9AC42}" type="slidenum">
              <a:rPr lang="ar-SA"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0D9DFA-B8D3-48F0-A82A-787714BB4C8A}" type="slidenum">
              <a:rPr lang="ar-SA"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DD40853-8FE2-4635-A452-B4A888BDD826}" type="slidenum">
              <a:rPr lang="ar-SA"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D035AA8-A7C6-4E52-963C-6DBB1CB4AE75}" type="slidenum">
              <a:rPr lang="ar-SA"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242AD24-7A1A-4F5C-9C91-22FC250441BB}" type="slidenum">
              <a:rPr lang="ar-SA"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91808CF-F14D-4701-B8DD-6A732ACBA894}" type="slidenum">
              <a:rPr lang="ar-SA"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D7F78D-956D-4F5A-A1B1-29D7677DA67F}" type="slidenum">
              <a:rPr lang="ar-SA"/>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DCC3B315-AE72-47CC-9A1D-89B569C07228}" type="slidenum">
              <a:rPr lang="ar-SA"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E83EE70-0110-4C60-A9B9-4A37B1115A63}" type="slidenum">
              <a:rPr lang="ar-SA"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18122B-AFAC-4BB3-B1EC-BA090292E789}" type="slidenum">
              <a:rPr lang="ar-SA"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a:lstStyle/>
          <a:p>
            <a:pPr>
              <a:defRPr/>
            </a:pPr>
            <a:fld id="{80DBF663-93D6-41EE-9E1C-BE584FC71B2E}" type="slidenum">
              <a:rPr lang="ar-SA" smtClean="0"/>
              <a:pPr>
                <a:defRPr/>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D7F78D-956D-4F5A-A1B1-29D7677DA67F}" type="slidenum">
              <a:rPr lang="ar-SA"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924800" y="6416675"/>
            <a:ext cx="762000" cy="365125"/>
          </a:xfrm>
        </p:spPr>
        <p:txBody>
          <a:bodyPr/>
          <a:lstStyle/>
          <a:p>
            <a:pPr>
              <a:defRPr/>
            </a:pPr>
            <a:fld id="{73DA2461-9367-4684-8366-ED0E2BE9AC42}" type="slidenum">
              <a:rPr lang="ar-SA"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0D9DFA-B8D3-48F0-A82A-787714BB4C8A}" type="slidenum">
              <a:rPr lang="ar-SA" smtClean="0"/>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DD40853-8FE2-4635-A452-B4A888BDD826}" type="slidenum">
              <a:rPr lang="ar-SA" smtClean="0"/>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D035AA8-A7C6-4E52-963C-6DBB1CB4AE75}" type="slidenum">
              <a:rPr lang="ar-SA" smtClean="0"/>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242AD24-7A1A-4F5C-9C91-22FC250441BB}" type="slidenum">
              <a:rPr lang="ar-SA"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DA2461-9367-4684-8366-ED0E2BE9AC42}" type="slidenum">
              <a:rPr lang="ar-SA"/>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91808CF-F14D-4701-B8DD-6A732ACBA894}" type="slidenum">
              <a:rPr lang="ar-SA" smtClean="0"/>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CC3B315-AE72-47CC-9A1D-89B569C07228}" type="slidenum">
              <a:rPr lang="ar-SA" smtClean="0"/>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E83EE70-0110-4C60-A9B9-4A37B1115A63}" type="slidenum">
              <a:rPr lang="ar-SA" smtClean="0"/>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18122B-AFAC-4BB3-B1EC-BA090292E789}" type="slidenum">
              <a:rPr lang="ar-SA" smtClean="0"/>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a:lstStyle/>
          <a:p>
            <a:pPr>
              <a:defRPr/>
            </a:pPr>
            <a:fld id="{80DBF663-93D6-41EE-9E1C-BE584FC71B2E}" type="slidenum">
              <a:rPr lang="ar-SA" smtClean="0"/>
              <a:pPr>
                <a:defRPr/>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D7F78D-956D-4F5A-A1B1-29D7677DA67F}" type="slidenum">
              <a:rPr lang="ar-SA" smtClean="0"/>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924800" y="6416675"/>
            <a:ext cx="762000" cy="365125"/>
          </a:xfrm>
        </p:spPr>
        <p:txBody>
          <a:bodyPr/>
          <a:lstStyle/>
          <a:p>
            <a:pPr>
              <a:defRPr/>
            </a:pPr>
            <a:fld id="{73DA2461-9367-4684-8366-ED0E2BE9AC42}" type="slidenum">
              <a:rPr lang="ar-SA"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0D9DFA-B8D3-48F0-A82A-787714BB4C8A}" type="slidenum">
              <a:rPr lang="ar-SA" smtClean="0"/>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DD40853-8FE2-4635-A452-B4A888BDD826}" type="slidenum">
              <a:rPr lang="ar-SA" smtClean="0"/>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D035AA8-A7C6-4E52-963C-6DBB1CB4AE75}" type="slidenum">
              <a:rPr lang="ar-SA"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0D9DFA-B8D3-48F0-A82A-787714BB4C8A}" type="slidenum">
              <a:rPr lang="ar-SA"/>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242AD24-7A1A-4F5C-9C91-22FC250441BB}" type="slidenum">
              <a:rPr lang="ar-SA" smtClean="0"/>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91808CF-F14D-4701-B8DD-6A732ACBA894}" type="slidenum">
              <a:rPr lang="ar-SA" smtClean="0"/>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CC3B315-AE72-47CC-9A1D-89B569C07228}" type="slidenum">
              <a:rPr lang="ar-SA" smtClean="0"/>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E83EE70-0110-4C60-A9B9-4A37B1115A63}" type="slidenum">
              <a:rPr lang="ar-SA" smtClean="0"/>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18122B-AFAC-4BB3-B1EC-BA090292E789}" type="slidenum">
              <a:rPr lang="ar-SA"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DD40853-8FE2-4635-A452-B4A888BDD826}"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D035AA8-A7C6-4E52-963C-6DBB1CB4AE75}"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242AD24-7A1A-4F5C-9C91-22FC250441BB}"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1808CF-F14D-4701-B8DD-6A732ACBA894}"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C3B315-AE72-47CC-9A1D-89B569C07228}"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9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7E7FD2E-91E2-407E-B60D-2F0BCCDE4987}"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5812" r:id="rId1"/>
    <p:sldLayoutId id="2147485813" r:id="rId2"/>
    <p:sldLayoutId id="2147485814" r:id="rId3"/>
    <p:sldLayoutId id="2147485815" r:id="rId4"/>
    <p:sldLayoutId id="2147485816" r:id="rId5"/>
    <p:sldLayoutId id="2147485817" r:id="rId6"/>
    <p:sldLayoutId id="2147485818" r:id="rId7"/>
    <p:sldLayoutId id="2147485819" r:id="rId8"/>
    <p:sldLayoutId id="2147485820" r:id="rId9"/>
    <p:sldLayoutId id="2147485821" r:id="rId10"/>
    <p:sldLayoutId id="214748582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cs typeface="Times New Roman" pitchFamily="18" charset="0"/>
        </a:defRPr>
      </a:lvl6pPr>
      <a:lvl7pPr marL="914400" algn="ctr" rtl="0" fontAlgn="base">
        <a:spcBef>
          <a:spcPct val="0"/>
        </a:spcBef>
        <a:spcAft>
          <a:spcPct val="0"/>
        </a:spcAft>
        <a:defRPr sz="4400">
          <a:solidFill>
            <a:schemeClr val="tx1"/>
          </a:solidFill>
          <a:latin typeface="Calibri" pitchFamily="34" charset="0"/>
          <a:cs typeface="Times New Roman" pitchFamily="18" charset="0"/>
        </a:defRPr>
      </a:lvl7pPr>
      <a:lvl8pPr marL="1371600" algn="ctr" rtl="0" fontAlgn="base">
        <a:spcBef>
          <a:spcPct val="0"/>
        </a:spcBef>
        <a:spcAft>
          <a:spcPct val="0"/>
        </a:spcAft>
        <a:defRPr sz="4400">
          <a:solidFill>
            <a:schemeClr val="tx1"/>
          </a:solidFill>
          <a:latin typeface="Calibri" pitchFamily="34" charset="0"/>
          <a:cs typeface="Times New Roman" pitchFamily="18" charset="0"/>
        </a:defRPr>
      </a:lvl8pPr>
      <a:lvl9pPr marL="1828800" algn="ctr" rtl="0"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7E7FD2E-91E2-407E-B60D-2F0BCCDE4987}" type="slidenum">
              <a:rPr lang="ar-SA"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5824" r:id="rId1"/>
    <p:sldLayoutId id="2147485825" r:id="rId2"/>
    <p:sldLayoutId id="2147485826" r:id="rId3"/>
    <p:sldLayoutId id="2147485827" r:id="rId4"/>
    <p:sldLayoutId id="2147485828" r:id="rId5"/>
    <p:sldLayoutId id="2147485829" r:id="rId6"/>
    <p:sldLayoutId id="2147485830" r:id="rId7"/>
    <p:sldLayoutId id="2147485831" r:id="rId8"/>
    <p:sldLayoutId id="2147485832" r:id="rId9"/>
    <p:sldLayoutId id="2147485833" r:id="rId10"/>
    <p:sldLayoutId id="2147485834"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87E7FD2E-91E2-407E-B60D-2F0BCCDE4987}" type="slidenum">
              <a:rPr lang="ar-SA"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5836" r:id="rId1"/>
    <p:sldLayoutId id="2147485837" r:id="rId2"/>
    <p:sldLayoutId id="2147485838" r:id="rId3"/>
    <p:sldLayoutId id="2147485839" r:id="rId4"/>
    <p:sldLayoutId id="2147485840" r:id="rId5"/>
    <p:sldLayoutId id="2147485841" r:id="rId6"/>
    <p:sldLayoutId id="2147485842" r:id="rId7"/>
    <p:sldLayoutId id="2147485843" r:id="rId8"/>
    <p:sldLayoutId id="2147485844" r:id="rId9"/>
    <p:sldLayoutId id="2147485845" r:id="rId10"/>
    <p:sldLayoutId id="2147485846"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87E7FD2E-91E2-407E-B60D-2F0BCCDE4987}" type="slidenum">
              <a:rPr lang="ar-SA"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5848" r:id="rId1"/>
    <p:sldLayoutId id="2147485849" r:id="rId2"/>
    <p:sldLayoutId id="2147485850" r:id="rId3"/>
    <p:sldLayoutId id="2147485851" r:id="rId4"/>
    <p:sldLayoutId id="2147485852" r:id="rId5"/>
    <p:sldLayoutId id="2147485853" r:id="rId6"/>
    <p:sldLayoutId id="2147485854" r:id="rId7"/>
    <p:sldLayoutId id="2147485855" r:id="rId8"/>
    <p:sldLayoutId id="2147485856" r:id="rId9"/>
    <p:sldLayoutId id="2147485857" r:id="rId10"/>
    <p:sldLayoutId id="2147485858"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oogle.com/url?sa=i&amp;rct=j&amp;q=female+anopheles+mosquitoes+malaria&amp;source=images&amp;cd=&amp;cad=rja&amp;docid=FYCeZZabSCNUXM&amp;tbnid=VIIa9lXdUARKrM:&amp;ved=0CAUQjRw&amp;url=http://thetravelclinicglasgow.co.uk/health/malaria/&amp;ei=Qy7QUrabAoeYrAfez4GAAQ&amp;bvm=bv.59026428,d.bmk&amp;psig=AFQjCNFCRs2TvlTR3E27azhwHZbiq_EN8Q&amp;ust=138946100207963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www.google.com/url?sa=i&amp;rct=j&amp;q=malaria%20paitionts&amp;source=images&amp;cd=&amp;docid=GD1iNTMC4BioEM&amp;tbnid=hpJzP6GjXX4IcM:&amp;ved=0CAUQjRw&amp;url=http://www.fic.nih.gov/news/globalhealthmatters/pages/malaria-misdiagnosis.aspx&amp;ei=pzDQUvLkOpHQrQex7oDgBg&amp;bvm=bv.59026428,d.bmk&amp;psig=AFQjCNGM0X2DYGpfefjQG4M3hhZ-qgSX0w&amp;ust=1389461915292132" TargetMode="Externa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NUL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 \بسم\471519_354778547906363_100001226631384_1052284_14934984_o.jpg"/>
          <p:cNvPicPr>
            <a:picLocks noChangeAspect="1" noChangeArrowheads="1"/>
          </p:cNvPicPr>
          <p:nvPr/>
        </p:nvPicPr>
        <p:blipFill>
          <a:blip r:embed="rId3" cstate="print"/>
          <a:srcRect/>
          <a:stretch>
            <a:fillRect/>
          </a:stretch>
        </p:blipFill>
        <p:spPr bwMode="auto">
          <a:xfrm>
            <a:off x="4191000" y="-1"/>
            <a:ext cx="4952999" cy="6858001"/>
          </a:xfrm>
          <a:prstGeom prst="rect">
            <a:avLst/>
          </a:prstGeom>
          <a:noFill/>
        </p:spPr>
      </p:pic>
      <p:sp>
        <p:nvSpPr>
          <p:cNvPr id="14338" name="Content Placeholder 2"/>
          <p:cNvSpPr txBox="1">
            <a:spLocks/>
          </p:cNvSpPr>
          <p:nvPr/>
        </p:nvSpPr>
        <p:spPr bwMode="auto">
          <a:xfrm>
            <a:off x="900113" y="1557338"/>
            <a:ext cx="7199312" cy="3633787"/>
          </a:xfrm>
          <a:prstGeom prst="rect">
            <a:avLst/>
          </a:prstGeom>
          <a:noFill/>
          <a:ln w="9525">
            <a:noFill/>
            <a:miter lim="800000"/>
            <a:headEnd/>
            <a:tailEnd/>
          </a:ln>
        </p:spPr>
        <p:txBody>
          <a:bodyPr/>
          <a:lstStyle/>
          <a:p>
            <a:pPr algn="r" eaLnBrk="0" hangingPunct="0">
              <a:buClr>
                <a:schemeClr val="accent1">
                  <a:lumMod val="75000"/>
                </a:schemeClr>
              </a:buClr>
              <a:buFont typeface="Wingdings" pitchFamily="2" charset="2"/>
              <a:buChar char="Ø"/>
              <a:defRPr/>
            </a:pPr>
            <a:endParaRPr lang="en-US" sz="2200" kern="0" dirty="0">
              <a:latin typeface="+mn-lt"/>
              <a:cs typeface="B Titr" pitchFamily="2" charset="-78"/>
            </a:endParaRPr>
          </a:p>
        </p:txBody>
      </p:sp>
      <p:sp>
        <p:nvSpPr>
          <p:cNvPr id="45060" name="Subtitle 2"/>
          <p:cNvSpPr>
            <a:spLocks noGrp="1"/>
          </p:cNvSpPr>
          <p:nvPr>
            <p:ph type="subTitle" idx="1"/>
          </p:nvPr>
        </p:nvSpPr>
        <p:spPr>
          <a:xfrm>
            <a:off x="457200" y="3733800"/>
            <a:ext cx="3505200" cy="2667000"/>
          </a:xfrm>
        </p:spPr>
        <p:txBody>
          <a:bodyPr/>
          <a:lstStyle/>
          <a:p>
            <a:pPr algn="ctr" eaLnBrk="1" hangingPunct="1">
              <a:lnSpc>
                <a:spcPct val="150000"/>
              </a:lnSpc>
            </a:pPr>
            <a:r>
              <a:rPr lang="fa-IR" sz="2400" dirty="0" smtClean="0">
                <a:solidFill>
                  <a:schemeClr val="tx1"/>
                </a:solidFill>
                <a:latin typeface="IranNastaliq" pitchFamily="18" charset="0"/>
                <a:cs typeface="IranNastaliq" pitchFamily="18" charset="0"/>
              </a:rPr>
              <a:t>دکتر   محمد رضا  شیرزادی</a:t>
            </a:r>
          </a:p>
          <a:p>
            <a:pPr algn="ctr" eaLnBrk="1" hangingPunct="1">
              <a:lnSpc>
                <a:spcPct val="150000"/>
              </a:lnSpc>
            </a:pPr>
            <a:r>
              <a:rPr lang="fa-IR" sz="2400" dirty="0" smtClean="0">
                <a:solidFill>
                  <a:schemeClr val="tx1"/>
                </a:solidFill>
                <a:latin typeface="IranNastaliq" pitchFamily="18" charset="0"/>
                <a:cs typeface="IranNastaliq" pitchFamily="18" charset="0"/>
              </a:rPr>
              <a:t>رییس اداره زئونوز</a:t>
            </a:r>
          </a:p>
          <a:p>
            <a:pPr algn="ctr" eaLnBrk="1" hangingPunct="1">
              <a:lnSpc>
                <a:spcPct val="150000"/>
              </a:lnSpc>
            </a:pPr>
            <a:r>
              <a:rPr lang="fa-IR" sz="2400" dirty="0" smtClean="0">
                <a:solidFill>
                  <a:schemeClr val="tx1"/>
                </a:solidFill>
                <a:latin typeface="IranNastaliq" pitchFamily="18" charset="0"/>
                <a:cs typeface="IranNastaliq" pitchFamily="18" charset="0"/>
              </a:rPr>
              <a:t>مرکز مدیریت بیماری های واگیر</a:t>
            </a:r>
          </a:p>
        </p:txBody>
      </p:sp>
      <p:sp>
        <p:nvSpPr>
          <p:cNvPr id="45061" name="Subtitle 2"/>
          <p:cNvSpPr txBox="1">
            <a:spLocks/>
          </p:cNvSpPr>
          <p:nvPr/>
        </p:nvSpPr>
        <p:spPr bwMode="auto">
          <a:xfrm>
            <a:off x="381000" y="457200"/>
            <a:ext cx="3505200" cy="2667000"/>
          </a:xfrm>
          <a:prstGeom prst="rect">
            <a:avLst/>
          </a:prstGeom>
          <a:noFill/>
          <a:ln w="9525">
            <a:noFill/>
            <a:miter lim="800000"/>
            <a:headEnd/>
            <a:tailEnd/>
          </a:ln>
        </p:spPr>
        <p:txBody>
          <a:bodyPr/>
          <a:lstStyle/>
          <a:p>
            <a:pPr>
              <a:lnSpc>
                <a:spcPct val="150000"/>
              </a:lnSpc>
              <a:spcBef>
                <a:spcPct val="20000"/>
              </a:spcBef>
            </a:pPr>
            <a:r>
              <a:rPr lang="fa-IR" sz="3600" dirty="0" smtClean="0">
                <a:latin typeface="IranNastaliq" pitchFamily="18" charset="0"/>
                <a:cs typeface="IranNastaliq" pitchFamily="18" charset="0"/>
              </a:rPr>
              <a:t>  </a:t>
            </a:r>
            <a:r>
              <a:rPr lang="fa-IR" sz="3600" dirty="0">
                <a:latin typeface="IranNastaliq" pitchFamily="18" charset="0"/>
                <a:cs typeface="IranNastaliq" pitchFamily="18" charset="0"/>
              </a:rPr>
              <a:t>لیشمانیوز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274638"/>
            <a:ext cx="4572000" cy="1143000"/>
          </a:xfrm>
        </p:spPr>
        <p:txBody>
          <a:bodyPr rtlCol="1">
            <a:normAutofit fontScale="90000"/>
          </a:bodyPr>
          <a:lstStyle/>
          <a:p>
            <a:pPr eaLnBrk="1" fontAlgn="auto" hangingPunct="1">
              <a:spcAft>
                <a:spcPts val="0"/>
              </a:spcAft>
              <a:defRPr/>
            </a:pPr>
            <a:r>
              <a:rPr lang="en-US" dirty="0" smtClean="0"/>
              <a:t>CL due to </a:t>
            </a:r>
            <a:r>
              <a:rPr lang="en-US" i="1" dirty="0" smtClean="0"/>
              <a:t>L. </a:t>
            </a:r>
            <a:r>
              <a:rPr lang="en-US" i="1" dirty="0" err="1" smtClean="0"/>
              <a:t>Tropica</a:t>
            </a:r>
            <a:endParaRPr lang="fa-IR" i="1" dirty="0" smtClean="0"/>
          </a:p>
        </p:txBody>
      </p:sp>
      <p:pic>
        <p:nvPicPr>
          <p:cNvPr id="54275" name="Picture 2" descr="G:\ \سالک\Leishmaniasis_cl_ltropica.jpg"/>
          <p:cNvPicPr>
            <a:picLocks noGrp="1" noChangeAspect="1" noChangeArrowheads="1"/>
          </p:cNvPicPr>
          <p:nvPr>
            <p:ph idx="1"/>
          </p:nvPr>
        </p:nvPicPr>
        <p:blipFill>
          <a:blip r:embed="rId2" cstate="print"/>
          <a:srcRect/>
          <a:stretch>
            <a:fillRect/>
          </a:stretch>
        </p:blipFill>
        <p:spPr>
          <a:xfrm>
            <a:off x="4648200" y="1600200"/>
            <a:ext cx="4229100" cy="2971800"/>
          </a:xfrm>
          <a:noFill/>
        </p:spPr>
      </p:pic>
      <p:pic>
        <p:nvPicPr>
          <p:cNvPr id="54276" name="Picture 2" descr="G:\ \سالک\Leishmaniasis_cl_major.jpg"/>
          <p:cNvPicPr>
            <a:picLocks noChangeAspect="1" noChangeArrowheads="1"/>
          </p:cNvPicPr>
          <p:nvPr/>
        </p:nvPicPr>
        <p:blipFill>
          <a:blip r:embed="rId3" cstate="print"/>
          <a:srcRect/>
          <a:stretch>
            <a:fillRect/>
          </a:stretch>
        </p:blipFill>
        <p:spPr bwMode="auto">
          <a:xfrm>
            <a:off x="381000" y="3581400"/>
            <a:ext cx="4102100" cy="2903538"/>
          </a:xfrm>
          <a:prstGeom prst="rect">
            <a:avLst/>
          </a:prstGeom>
          <a:noFill/>
          <a:ln w="9525">
            <a:noFill/>
            <a:miter lim="800000"/>
            <a:headEnd/>
            <a:tailEnd/>
          </a:ln>
        </p:spPr>
      </p:pic>
      <p:sp>
        <p:nvSpPr>
          <p:cNvPr id="6" name="Title 1"/>
          <p:cNvSpPr txBox="1">
            <a:spLocks/>
          </p:cNvSpPr>
          <p:nvPr/>
        </p:nvSpPr>
        <p:spPr>
          <a:xfrm>
            <a:off x="-533400" y="2057400"/>
            <a:ext cx="5867400" cy="1143000"/>
          </a:xfrm>
          <a:prstGeom prst="rect">
            <a:avLst/>
          </a:prstGeom>
        </p:spPr>
        <p:txBody>
          <a:bodyPr rtlCol="1" anchor="ctr">
            <a:normAutofit/>
          </a:bodyPr>
          <a:lstStyle/>
          <a:p>
            <a:pPr fontAlgn="auto">
              <a:spcAft>
                <a:spcPts val="0"/>
              </a:spcAft>
              <a:defRPr/>
            </a:pPr>
            <a:r>
              <a:rPr lang="en-US" sz="4400" dirty="0">
                <a:latin typeface="+mj-lt"/>
                <a:ea typeface="+mj-ea"/>
                <a:cs typeface="+mj-cs"/>
              </a:rPr>
              <a:t>CL due to </a:t>
            </a:r>
            <a:r>
              <a:rPr lang="en-US" sz="4400" i="1" dirty="0" smtClean="0">
                <a:latin typeface="+mj-lt"/>
                <a:ea typeface="+mj-ea"/>
                <a:cs typeface="+mj-cs"/>
              </a:rPr>
              <a:t>L. Major</a:t>
            </a:r>
            <a:endParaRPr lang="fa-IR" sz="4400" i="1" dirty="0">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mtClean="0">
                <a:cs typeface="Times New Roman" pitchFamily="18" charset="0"/>
              </a:rPr>
              <a:t>Visceral Leishmaniasis</a:t>
            </a:r>
            <a:endParaRPr lang="fa-IR" smtClean="0"/>
          </a:p>
        </p:txBody>
      </p:sp>
      <p:pic>
        <p:nvPicPr>
          <p:cNvPr id="55299" name="Picture 2" descr="G:\ \سالک\Leishmaniasis_vl.jpg"/>
          <p:cNvPicPr>
            <a:picLocks noGrp="1" noChangeAspect="1" noChangeArrowheads="1"/>
          </p:cNvPicPr>
          <p:nvPr>
            <p:ph idx="1"/>
          </p:nvPr>
        </p:nvPicPr>
        <p:blipFill>
          <a:blip r:embed="rId2" cstate="print"/>
          <a:srcRect/>
          <a:stretch>
            <a:fillRect/>
          </a:stretch>
        </p:blipFill>
        <p:spPr>
          <a:xfrm>
            <a:off x="684213" y="1143000"/>
            <a:ext cx="7616825" cy="5334000"/>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0"/>
            <a:ext cx="8229600" cy="838200"/>
          </a:xfrm>
        </p:spPr>
        <p:txBody>
          <a:bodyPr/>
          <a:lstStyle/>
          <a:p>
            <a:pPr eaLnBrk="1" hangingPunct="1"/>
            <a:r>
              <a:rPr lang="en-US" dirty="0" smtClean="0">
                <a:solidFill>
                  <a:srgbClr val="800000"/>
                </a:solidFill>
                <a:cs typeface="Times New Roman" pitchFamily="18" charset="0"/>
              </a:rPr>
              <a:t>Major risk factors</a:t>
            </a:r>
            <a:endParaRPr lang="fa-IR" dirty="0" smtClean="0">
              <a:solidFill>
                <a:srgbClr val="800000"/>
              </a:solidFill>
            </a:endParaRPr>
          </a:p>
        </p:txBody>
      </p:sp>
      <p:sp>
        <p:nvSpPr>
          <p:cNvPr id="3" name="Content Placeholder 2"/>
          <p:cNvSpPr>
            <a:spLocks noGrp="1"/>
          </p:cNvSpPr>
          <p:nvPr>
            <p:ph idx="1"/>
          </p:nvPr>
        </p:nvSpPr>
        <p:spPr>
          <a:xfrm>
            <a:off x="457200" y="762000"/>
            <a:ext cx="8229600" cy="5364163"/>
          </a:xfrm>
        </p:spPr>
        <p:txBody>
          <a:bodyPr rtlCol="1">
            <a:normAutofit fontScale="77500" lnSpcReduction="20000"/>
          </a:bodyPr>
          <a:lstStyle/>
          <a:p>
            <a:pPr algn="r" rtl="1" eaLnBrk="1" fontAlgn="auto" hangingPunct="1">
              <a:spcAft>
                <a:spcPts val="0"/>
              </a:spcAft>
              <a:defRPr/>
            </a:pPr>
            <a:r>
              <a:rPr lang="fa-IR" b="1" dirty="0" smtClean="0">
                <a:solidFill>
                  <a:srgbClr val="800000"/>
                </a:solidFill>
              </a:rPr>
              <a:t>وضعیت اجتماعی اقتصادی</a:t>
            </a:r>
          </a:p>
          <a:p>
            <a:pPr algn="r" rtl="1" eaLnBrk="1" fontAlgn="auto" hangingPunct="1">
              <a:spcAft>
                <a:spcPts val="0"/>
              </a:spcAft>
              <a:defRPr/>
            </a:pPr>
            <a:r>
              <a:rPr lang="fa-IR" b="1" dirty="0" smtClean="0"/>
              <a:t>فقر، خانه های فقیرانه و وضعیت بهداشتی نامناسب (نبودن سیستم جمع آوری زباله، فاضلاب های سر باز) موجب افزایش محل تکثیر پشه خاکی و محل استراحت آن ها و سهولت دسترسی آن ها به انسان می شود. پشه های خاکی  به خانه های شلوغ وارد می شود که مرکز مناسب خونخواری است. عادات افراد مانند خوابیدن در خارج خانه یا روی پشت بام.</a:t>
            </a:r>
          </a:p>
          <a:p>
            <a:pPr algn="r" rtl="1" eaLnBrk="1" fontAlgn="auto" hangingPunct="1">
              <a:spcAft>
                <a:spcPts val="0"/>
              </a:spcAft>
              <a:defRPr/>
            </a:pPr>
            <a:r>
              <a:rPr lang="fa-IR" b="1" dirty="0" smtClean="0">
                <a:solidFill>
                  <a:srgbClr val="800000"/>
                </a:solidFill>
              </a:rPr>
              <a:t>سوء تغذیه: </a:t>
            </a:r>
          </a:p>
          <a:p>
            <a:pPr algn="r" rtl="1" eaLnBrk="1" fontAlgn="auto" hangingPunct="1">
              <a:spcAft>
                <a:spcPts val="0"/>
              </a:spcAft>
              <a:defRPr/>
            </a:pPr>
            <a:r>
              <a:rPr lang="fa-IR" b="1" dirty="0" smtClean="0"/>
              <a:t>رژیم غذایی با میزان پروتیین و انرژی پایین، ویتامین </a:t>
            </a:r>
            <a:r>
              <a:rPr lang="en-US" b="1" dirty="0" smtClean="0"/>
              <a:t>A</a:t>
            </a:r>
            <a:r>
              <a:rPr lang="fa-IR" b="1" dirty="0" smtClean="0"/>
              <a:t>  و روی موجب افزایش ریسک ابتلا به بیماری پس از عفونت می گردد.</a:t>
            </a:r>
          </a:p>
          <a:p>
            <a:pPr algn="r" rtl="1" eaLnBrk="1" fontAlgn="auto" hangingPunct="1">
              <a:spcAft>
                <a:spcPts val="0"/>
              </a:spcAft>
              <a:defRPr/>
            </a:pPr>
            <a:r>
              <a:rPr lang="fa-IR" b="1" dirty="0" smtClean="0"/>
              <a:t> </a:t>
            </a:r>
            <a:r>
              <a:rPr lang="fa-IR" b="1" dirty="0" smtClean="0">
                <a:solidFill>
                  <a:srgbClr val="800000"/>
                </a:solidFill>
              </a:rPr>
              <a:t>جابجایی جمعیت: </a:t>
            </a:r>
          </a:p>
          <a:p>
            <a:pPr algn="r" rtl="1" eaLnBrk="1" fontAlgn="auto" hangingPunct="1">
              <a:spcAft>
                <a:spcPts val="0"/>
              </a:spcAft>
              <a:defRPr/>
            </a:pPr>
            <a:r>
              <a:rPr lang="fa-IR" b="1" dirty="0" smtClean="0"/>
              <a:t>همه گیری دو شکل مهم لیشمانیا اغلب در ارتباط با مهاجرت و جابجایی افراد غیر ایمن به مناطق اندمیک بیماری است. </a:t>
            </a:r>
          </a:p>
          <a:p>
            <a:pPr algn="r" rtl="1" eaLnBrk="1" fontAlgn="auto" hangingPunct="1">
              <a:spcAft>
                <a:spcPts val="0"/>
              </a:spcAft>
              <a:defRPr/>
            </a:pPr>
            <a:r>
              <a:rPr lang="fa-IR" b="1" dirty="0" smtClean="0"/>
              <a:t>تماس شغلی به همراه جنگل زدایی به عنوان یک فاکتور مهم هنوز مطرح است.</a:t>
            </a:r>
            <a:endParaRPr lang="en-US" b="1"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rgbClr val="800000"/>
                </a:solidFill>
                <a:cs typeface="Times New Roman" pitchFamily="18" charset="0"/>
              </a:rPr>
              <a:t>Major risk factors</a:t>
            </a:r>
            <a:endParaRPr lang="fa-IR" dirty="0">
              <a:solidFill>
                <a:srgbClr val="800000"/>
              </a:solidFill>
            </a:endParaRPr>
          </a:p>
        </p:txBody>
      </p:sp>
      <p:sp>
        <p:nvSpPr>
          <p:cNvPr id="3" name="Content Placeholder 2"/>
          <p:cNvSpPr>
            <a:spLocks noGrp="1"/>
          </p:cNvSpPr>
          <p:nvPr>
            <p:ph idx="1"/>
          </p:nvPr>
        </p:nvSpPr>
        <p:spPr>
          <a:xfrm>
            <a:off x="381000" y="1143000"/>
            <a:ext cx="8305800" cy="4906963"/>
          </a:xfrm>
        </p:spPr>
        <p:txBody>
          <a:bodyPr/>
          <a:lstStyle/>
          <a:p>
            <a:pPr algn="r" rtl="1" eaLnBrk="1" fontAlgn="auto" hangingPunct="1">
              <a:spcAft>
                <a:spcPts val="0"/>
              </a:spcAft>
              <a:defRPr/>
            </a:pPr>
            <a:r>
              <a:rPr lang="fa-IR" sz="2400" b="1" dirty="0" smtClean="0">
                <a:solidFill>
                  <a:srgbClr val="800000"/>
                </a:solidFill>
              </a:rPr>
              <a:t>تغییرات محیطی: </a:t>
            </a:r>
          </a:p>
          <a:p>
            <a:pPr algn="r" rtl="1" eaLnBrk="1" fontAlgn="auto" hangingPunct="1">
              <a:spcAft>
                <a:spcPts val="0"/>
              </a:spcAft>
              <a:defRPr/>
            </a:pPr>
            <a:r>
              <a:rPr lang="fa-IR" sz="2400" b="1" dirty="0" smtClean="0"/>
              <a:t>شهرسازی، ورود زنجیره انتقال به اماکن مسکونی، گسترش کشاورزی و اقامت در مناطق جنگلی و مکان هایی که مخازن بیماری وجود دارند</a:t>
            </a:r>
            <a:r>
              <a:rPr lang="en-US" sz="2400" b="1" dirty="0" smtClean="0"/>
              <a:t> </a:t>
            </a:r>
            <a:endParaRPr lang="fa-IR" sz="2400" b="1" dirty="0" smtClean="0"/>
          </a:p>
          <a:p>
            <a:pPr algn="r" rtl="1" eaLnBrk="1" fontAlgn="auto" hangingPunct="1">
              <a:spcAft>
                <a:spcPts val="0"/>
              </a:spcAft>
              <a:defRPr/>
            </a:pPr>
            <a:r>
              <a:rPr lang="fa-IR" sz="2400" b="1" dirty="0" smtClean="0">
                <a:solidFill>
                  <a:srgbClr val="800000"/>
                </a:solidFill>
              </a:rPr>
              <a:t>تغییرات آب و هوایی: </a:t>
            </a:r>
          </a:p>
          <a:p>
            <a:pPr algn="r" rtl="1" eaLnBrk="1" fontAlgn="auto" hangingPunct="1">
              <a:spcAft>
                <a:spcPts val="0"/>
              </a:spcAft>
              <a:defRPr/>
            </a:pPr>
            <a:r>
              <a:rPr lang="fa-IR" sz="2400" b="1" dirty="0" smtClean="0"/>
              <a:t>لیشمانیوز حساس به آب و هوا است و تغییرات دوره بارانی، درجه حرارت، رطوبت، گرم شدن و خشک شدن زمین در آن تاثیر دارد. این تغییرات تاثیر مهمی در گسترش و بقا ناقلین و مخازن بیماری دارد.</a:t>
            </a:r>
          </a:p>
          <a:p>
            <a:pPr algn="r" rtl="1" eaLnBrk="1" fontAlgn="auto" hangingPunct="1">
              <a:spcAft>
                <a:spcPts val="0"/>
              </a:spcAft>
              <a:defRPr/>
            </a:pPr>
            <a:r>
              <a:rPr lang="fa-IR" sz="2400" b="1" dirty="0" smtClean="0"/>
              <a:t>اثر کوچک درجه حرارت موجب تکمیل سیکل رشد پروماستیگوت در پشه خاکی شده و باعث انتقال انگل در مناطقی که قبلا وجود نداشت می گردد.</a:t>
            </a:r>
          </a:p>
          <a:p>
            <a:pPr algn="r" rtl="1" eaLnBrk="1" fontAlgn="auto" hangingPunct="1">
              <a:spcAft>
                <a:spcPts val="0"/>
              </a:spcAft>
              <a:defRPr/>
            </a:pPr>
            <a:r>
              <a:rPr lang="fa-IR" sz="2400" b="1" dirty="0" smtClean="0"/>
              <a:t>خشکسالی، قحطی، سیل و طوفان موجب جابجایی افراد به مناطقی که انتقال لیشمانیا وجود دارد می شود و تغذیه ضعیف موجب کاهش ایمنی نیز می گردد.</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0"/>
            <a:ext cx="8229600" cy="715962"/>
          </a:xfrm>
        </p:spPr>
        <p:txBody>
          <a:bodyPr/>
          <a:lstStyle/>
          <a:p>
            <a:pPr eaLnBrk="1" hangingPunct="1"/>
            <a:r>
              <a:rPr lang="fa-IR" sz="2800" dirty="0" smtClean="0">
                <a:solidFill>
                  <a:srgbClr val="006600"/>
                </a:solidFill>
                <a:cs typeface="B Titr" pitchFamily="2" charset="-78"/>
              </a:rPr>
              <a:t>اصول اقدامات کنترلی</a:t>
            </a:r>
          </a:p>
        </p:txBody>
      </p:sp>
      <p:sp>
        <p:nvSpPr>
          <p:cNvPr id="3" name="Content Placeholder 2"/>
          <p:cNvSpPr>
            <a:spLocks noGrp="1"/>
          </p:cNvSpPr>
          <p:nvPr>
            <p:ph idx="1"/>
          </p:nvPr>
        </p:nvSpPr>
        <p:spPr>
          <a:xfrm>
            <a:off x="228600" y="609600"/>
            <a:ext cx="8686800" cy="6019800"/>
          </a:xfrm>
        </p:spPr>
        <p:txBody>
          <a:bodyPr rtlCol="1">
            <a:noAutofit/>
          </a:bodyPr>
          <a:lstStyle/>
          <a:p>
            <a:pPr algn="r" rtl="1" eaLnBrk="1" fontAlgn="auto" hangingPunct="1">
              <a:lnSpc>
                <a:spcPct val="150000"/>
              </a:lnSpc>
              <a:spcBef>
                <a:spcPts val="1200"/>
              </a:spcBef>
              <a:spcAft>
                <a:spcPts val="0"/>
              </a:spcAft>
              <a:defRPr/>
            </a:pPr>
            <a:r>
              <a:rPr lang="fa-IR" sz="2000" b="1" dirty="0" smtClean="0">
                <a:cs typeface="B Titr" pitchFamily="2" charset="-78"/>
              </a:rPr>
              <a:t>کنترل لیشمانیوز شامل اقدامات  مداخله ای متعدد است که بر </a:t>
            </a:r>
            <a:r>
              <a:rPr lang="fa-IR" sz="2000" b="1" dirty="0" smtClean="0">
                <a:solidFill>
                  <a:srgbClr val="C00000"/>
                </a:solidFill>
                <a:cs typeface="B Titr" pitchFamily="2" charset="-78"/>
              </a:rPr>
              <a:t>میزبان انسان، انگل، ناقل، و مخازن حیوانی </a:t>
            </a:r>
            <a:r>
              <a:rPr lang="fa-IR" sz="2000" b="1" dirty="0" smtClean="0">
                <a:cs typeface="B Titr" pitchFamily="2" charset="-78"/>
              </a:rPr>
              <a:t>تاثیرگذار می باشد اصول این اقدامات شامل موارد زیر است:</a:t>
            </a:r>
          </a:p>
          <a:p>
            <a:pPr algn="r" rtl="1" eaLnBrk="1" fontAlgn="auto" hangingPunct="1">
              <a:lnSpc>
                <a:spcPct val="150000"/>
              </a:lnSpc>
              <a:spcBef>
                <a:spcPts val="1200"/>
              </a:spcBef>
              <a:spcAft>
                <a:spcPts val="0"/>
              </a:spcAft>
              <a:defRPr/>
            </a:pPr>
            <a:r>
              <a:rPr lang="fa-IR" sz="2000" dirty="0" smtClean="0">
                <a:solidFill>
                  <a:srgbClr val="006600"/>
                </a:solidFill>
                <a:cs typeface="B Titr" pitchFamily="2" charset="-78"/>
              </a:rPr>
              <a:t>تشخیص زود هنگام و درمان بیماران: </a:t>
            </a:r>
            <a:r>
              <a:rPr lang="fa-IR" sz="2000" dirty="0" smtClean="0">
                <a:cs typeface="B Titr" pitchFamily="2" charset="-78"/>
              </a:rPr>
              <a:t>شیوع بیماری ، ناتوانی و مرگ و میر را کاهش می دهد </a:t>
            </a:r>
          </a:p>
          <a:p>
            <a:pPr algn="r" rtl="1" eaLnBrk="1" fontAlgn="auto" hangingPunct="1">
              <a:lnSpc>
                <a:spcPct val="150000"/>
              </a:lnSpc>
              <a:spcBef>
                <a:spcPts val="1200"/>
              </a:spcBef>
              <a:spcAft>
                <a:spcPts val="0"/>
              </a:spcAft>
              <a:defRPr/>
            </a:pPr>
            <a:r>
              <a:rPr lang="fa-IR" sz="2000" dirty="0" smtClean="0">
                <a:solidFill>
                  <a:srgbClr val="00B050"/>
                </a:solidFill>
                <a:cs typeface="B Titr" pitchFamily="2" charset="-78"/>
              </a:rPr>
              <a:t>کنترل ناقل: </a:t>
            </a:r>
            <a:r>
              <a:rPr lang="fa-IR" sz="2000" dirty="0" smtClean="0">
                <a:cs typeface="B Titr" pitchFamily="2" charset="-78"/>
              </a:rPr>
              <a:t>موجب کاهش یا قطع انتقال بیماری می گردد که شامل به سازی محیط، حفاظت شخصی، سم پاشی، استفاده از پشه بند آغشته به حشره کش</a:t>
            </a:r>
          </a:p>
          <a:p>
            <a:pPr algn="r" rtl="1" eaLnBrk="1" fontAlgn="auto" hangingPunct="1">
              <a:lnSpc>
                <a:spcPct val="150000"/>
              </a:lnSpc>
              <a:spcBef>
                <a:spcPts val="1200"/>
              </a:spcBef>
              <a:spcAft>
                <a:spcPts val="0"/>
              </a:spcAft>
              <a:defRPr/>
            </a:pPr>
            <a:r>
              <a:rPr lang="fa-IR" sz="2000" dirty="0" smtClean="0">
                <a:solidFill>
                  <a:srgbClr val="00B050"/>
                </a:solidFill>
                <a:cs typeface="B Titr" pitchFamily="2" charset="-78"/>
              </a:rPr>
              <a:t>تقویت نظام مراقبت بیماری: </a:t>
            </a:r>
            <a:r>
              <a:rPr lang="fa-IR" sz="2000" dirty="0" smtClean="0">
                <a:cs typeface="B Titr" pitchFamily="2" charset="-78"/>
              </a:rPr>
              <a:t>پیداکردن زود هنگام  و درمان بیماران کمک به کاهش انتقال بیماری و پیگیری گسترش و وسعت بیماری می گردد</a:t>
            </a:r>
          </a:p>
          <a:p>
            <a:pPr algn="r" rtl="1" eaLnBrk="1" fontAlgn="auto" hangingPunct="1">
              <a:lnSpc>
                <a:spcPct val="150000"/>
              </a:lnSpc>
              <a:spcBef>
                <a:spcPts val="1200"/>
              </a:spcBef>
              <a:spcAft>
                <a:spcPts val="0"/>
              </a:spcAft>
              <a:defRPr/>
            </a:pPr>
            <a:r>
              <a:rPr lang="fa-IR" sz="2000" dirty="0" smtClean="0">
                <a:solidFill>
                  <a:srgbClr val="00B050"/>
                </a:solidFill>
                <a:cs typeface="B Titr" pitchFamily="2" charset="-78"/>
              </a:rPr>
              <a:t>کنترل مخازن: </a:t>
            </a:r>
            <a:r>
              <a:rPr lang="fa-IR" sz="2000" dirty="0" smtClean="0">
                <a:cs typeface="B Titr" pitchFamily="2" charset="-78"/>
              </a:rPr>
              <a:t>مشکل است و بایستی با برنامه ریزی دقیق و مداوم صورت گیرد</a:t>
            </a:r>
          </a:p>
          <a:p>
            <a:pPr algn="r" rtl="1" eaLnBrk="1" fontAlgn="auto" hangingPunct="1">
              <a:lnSpc>
                <a:spcPct val="150000"/>
              </a:lnSpc>
              <a:spcBef>
                <a:spcPts val="1200"/>
              </a:spcBef>
              <a:spcAft>
                <a:spcPts val="0"/>
              </a:spcAft>
              <a:defRPr/>
            </a:pPr>
            <a:r>
              <a:rPr lang="fa-IR" sz="2000" dirty="0" smtClean="0">
                <a:solidFill>
                  <a:srgbClr val="00B050"/>
                </a:solidFill>
                <a:cs typeface="B Titr" pitchFamily="2" charset="-78"/>
              </a:rPr>
              <a:t>جلب مشارکت جامعه: </a:t>
            </a:r>
            <a:r>
              <a:rPr lang="fa-IR" sz="2000" dirty="0" smtClean="0">
                <a:cs typeface="B Titr" pitchFamily="2" charset="-78"/>
              </a:rPr>
              <a:t>جلب مشارکت جامعه و آموزش آن ها جهت تغییر رفتار موثر آن ها با استفاده از فرهنگ هر محل، همکاری و هماهنگی با سایر دست اندرکاران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endParaRPr lang="en-US" smtClean="0">
              <a:cs typeface="Times New Roman" pitchFamily="18" charset="0"/>
            </a:endParaRPr>
          </a:p>
        </p:txBody>
      </p:sp>
      <p:sp>
        <p:nvSpPr>
          <p:cNvPr id="25603" name="Rectangle 3"/>
          <p:cNvSpPr>
            <a:spLocks noGrp="1" noChangeAspect="1" noChangeArrowheads="1"/>
          </p:cNvSpPr>
          <p:nvPr isPhoto="1"/>
        </p:nvSpPr>
        <p:spPr bwMode="auto">
          <a:xfrm>
            <a:off x="0" y="0"/>
            <a:ext cx="9144000" cy="6858000"/>
          </a:xfrm>
          <a:prstGeom prst="rect">
            <a:avLst/>
          </a:prstGeom>
          <a:blipFill dpi="0" rotWithShape="1">
            <a:blip r:embed="rId2" cstate="print"/>
            <a:srcRect/>
            <a:stretch>
              <a:fillRect r="-12941"/>
            </a:stretch>
          </a:blipFill>
          <a:ln w="9525">
            <a:solidFill>
              <a:schemeClr val="tx1"/>
            </a:solidFill>
            <a:miter lim="800000"/>
            <a:headEnd/>
            <a:tailEnd/>
          </a:ln>
          <a:effectLst/>
        </p:spPr>
        <p:txBody>
          <a:bodyPr/>
          <a:lstStyle/>
          <a:p>
            <a:pPr>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a:lstStyle/>
          <a:p>
            <a:pPr eaLnBrk="1" hangingPunct="1"/>
            <a:endParaRPr lang="en-US" smtClean="0">
              <a:cs typeface="Times New Roman" pitchFamily="18" charset="0"/>
            </a:endParaRPr>
          </a:p>
        </p:txBody>
      </p:sp>
      <p:pic>
        <p:nvPicPr>
          <p:cNvPr id="60419" name="Picture 3" descr="leish lupo"/>
          <p:cNvPicPr>
            <a:picLocks noGrp="1" noChangeAspect="1" noChangeArrowheads="1"/>
          </p:cNvPicPr>
          <p:nvPr>
            <p:ph idx="1"/>
          </p:nvPr>
        </p:nvPicPr>
        <p:blipFill>
          <a:blip r:embed="rId2" cstate="print"/>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696913"/>
            <a:ext cx="9144000" cy="0"/>
          </a:xfrm>
          <a:prstGeom prst="rect">
            <a:avLst/>
          </a:prstGeom>
          <a:noFill/>
          <a:ln w="9525">
            <a:noFill/>
            <a:miter lim="800000"/>
            <a:headEnd/>
            <a:tailEnd/>
          </a:ln>
        </p:spPr>
        <p:txBody>
          <a:bodyPr>
            <a:spAutoFit/>
          </a:bodyPr>
          <a:lstStyle/>
          <a:p>
            <a:pPr algn="l" rtl="0"/>
            <a:endParaRPr lang="fa-IR">
              <a:latin typeface="Tahoma" pitchFamily="34" charset="0"/>
            </a:endParaRPr>
          </a:p>
        </p:txBody>
      </p:sp>
      <p:sp>
        <p:nvSpPr>
          <p:cNvPr id="62467" name="Text Box 3"/>
          <p:cNvSpPr txBox="1">
            <a:spLocks noChangeArrowheads="1"/>
          </p:cNvSpPr>
          <p:nvPr/>
        </p:nvSpPr>
        <p:spPr bwMode="auto">
          <a:xfrm>
            <a:off x="544513" y="561975"/>
            <a:ext cx="5400675" cy="3702050"/>
          </a:xfrm>
          <a:prstGeom prst="rect">
            <a:avLst/>
          </a:prstGeom>
          <a:solidFill>
            <a:srgbClr val="FFFFFF"/>
          </a:solidFill>
          <a:ln w="9525">
            <a:noFill/>
            <a:miter lim="800000"/>
            <a:headEnd/>
            <a:tailEnd/>
          </a:ln>
        </p:spPr>
        <p:txBody>
          <a:bodyPr wrap="none">
            <a:spAutoFit/>
          </a:bodyPr>
          <a:lstStyle/>
          <a:p>
            <a:pPr algn="l" rtl="0"/>
            <a:endParaRPr lang="fa-IR">
              <a:latin typeface="Tahoma" pitchFamily="34" charset="0"/>
            </a:endParaRPr>
          </a:p>
        </p:txBody>
      </p:sp>
      <p:pic>
        <p:nvPicPr>
          <p:cNvPr id="62468" name="Picture 4" descr="Rhombomys opimus"/>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2469" name="Rectangle 5"/>
          <p:cNvSpPr>
            <a:spLocks noChangeArrowheads="1"/>
          </p:cNvSpPr>
          <p:nvPr/>
        </p:nvSpPr>
        <p:spPr bwMode="auto">
          <a:xfrm>
            <a:off x="0" y="0"/>
            <a:ext cx="9144000" cy="5848350"/>
          </a:xfrm>
          <a:prstGeom prst="rect">
            <a:avLst/>
          </a:prstGeom>
          <a:noFill/>
          <a:ln w="9525">
            <a:noFill/>
            <a:miter lim="800000"/>
            <a:headEnd/>
            <a:tailEnd/>
          </a:ln>
        </p:spPr>
        <p:txBody>
          <a:bodyPr>
            <a:spAutoFit/>
          </a:bodyPr>
          <a:lstStyle/>
          <a:p>
            <a:pPr algn="l" rtl="0"/>
            <a:r>
              <a:rPr lang="en-US" sz="2400" b="1">
                <a:latin typeface="Times New Roman" pitchFamily="18" charset="0"/>
                <a:cs typeface="Times New Roman" pitchFamily="18" charset="0"/>
              </a:rPr>
              <a:t> </a:t>
            </a:r>
            <a:endParaRPr lang="en-US" sz="2400">
              <a:latin typeface="Times New Roman" pitchFamily="18" charset="0"/>
              <a:cs typeface="Times New Roman" pitchFamily="18" charset="0"/>
            </a:endParaRPr>
          </a:p>
          <a:p>
            <a:pPr algn="l" rtl="0" eaLnBrk="0" hangingPunct="0"/>
            <a:r>
              <a:rPr lang="en-US" sz="1200" b="1">
                <a:latin typeface="Times New Roman" pitchFamily="18" charset="0"/>
                <a:cs typeface="Times New Roman" pitchFamily="18" charset="0"/>
              </a:rPr>
              <a:t> </a:t>
            </a:r>
            <a:endParaRPr lang="en-US" sz="1200">
              <a:latin typeface="Times New Roman" pitchFamily="18" charset="0"/>
              <a:cs typeface="Times New Roman" pitchFamily="18" charset="0"/>
            </a:endParaRPr>
          </a:p>
          <a:p>
            <a:pPr algn="l" rtl="0" eaLnBrk="0" hangingPunct="0"/>
            <a:r>
              <a:rPr lang="en-US" sz="1200" b="1">
                <a:latin typeface="Times New Roman" pitchFamily="18" charset="0"/>
                <a:cs typeface="Times New Roman" pitchFamily="18" charset="0"/>
              </a:rPr>
              <a:t> </a:t>
            </a:r>
            <a:endParaRPr lang="en-US" sz="1200">
              <a:latin typeface="Times New Roman" pitchFamily="18" charset="0"/>
              <a:cs typeface="Times New Roman" pitchFamily="18" charset="0"/>
            </a:endParaRPr>
          </a:p>
          <a:p>
            <a:pPr algn="l" rtl="0" eaLnBrk="0" hangingPunct="0"/>
            <a:r>
              <a:rPr lang="en-US" sz="1200" b="1">
                <a:latin typeface="Times New Roman" pitchFamily="18" charset="0"/>
                <a:cs typeface="Times New Roman" pitchFamily="18" charset="0"/>
              </a:rPr>
              <a:t> </a:t>
            </a:r>
            <a:endParaRPr lang="en-US" sz="1200">
              <a:latin typeface="Times New Roman" pitchFamily="18" charset="0"/>
              <a:cs typeface="Times New Roman" pitchFamily="18" charset="0"/>
            </a:endParaRPr>
          </a:p>
          <a:p>
            <a:pPr algn="l" rtl="0" eaLnBrk="0" hangingPunct="0"/>
            <a:r>
              <a:rPr lang="en-US" sz="1200" b="1">
                <a:latin typeface="Times New Roman" pitchFamily="18" charset="0"/>
                <a:cs typeface="Times New Roman" pitchFamily="18" charset="0"/>
              </a:rPr>
              <a:t> </a:t>
            </a:r>
            <a:endParaRPr lang="en-US" sz="1200">
              <a:latin typeface="Times New Roman" pitchFamily="18" charset="0"/>
              <a:cs typeface="Times New Roman" pitchFamily="18" charset="0"/>
            </a:endParaRPr>
          </a:p>
          <a:p>
            <a:pPr algn="l" rtl="0" eaLnBrk="0" hangingPunct="0"/>
            <a:r>
              <a:rPr lang="en-US" sz="1200" b="1">
                <a:latin typeface="Times New Roman" pitchFamily="18" charset="0"/>
                <a:cs typeface="Times New Roman" pitchFamily="18" charset="0"/>
              </a:rPr>
              <a:t> </a:t>
            </a:r>
            <a:endParaRPr lang="en-US" sz="1200">
              <a:latin typeface="Times New Roman" pitchFamily="18" charset="0"/>
              <a:cs typeface="Times New Roman" pitchFamily="18" charset="0"/>
            </a:endParaRPr>
          </a:p>
          <a:p>
            <a:pPr rtl="0" eaLnBrk="0" hangingPunct="0"/>
            <a:r>
              <a:rPr lang="en-US" sz="1200" b="1">
                <a:latin typeface="Times New Roman" pitchFamily="18" charset="0"/>
                <a:cs typeface="Times New Roman" pitchFamily="18" charset="0"/>
              </a:rPr>
              <a:t> </a:t>
            </a:r>
            <a:endParaRPr lang="en-US" sz="1200">
              <a:latin typeface="Times New Roman" pitchFamily="18" charset="0"/>
              <a:cs typeface="Times New Roman" pitchFamily="18" charset="0"/>
            </a:endParaRPr>
          </a:p>
          <a:p>
            <a:pPr rtl="0" eaLnBrk="0" hangingPunct="0"/>
            <a:r>
              <a:rPr lang="en-US" sz="1200" b="1">
                <a:latin typeface="Times New Roman" pitchFamily="18" charset="0"/>
                <a:cs typeface="Times New Roman" pitchFamily="18" charset="0"/>
              </a:rPr>
              <a:t> </a:t>
            </a:r>
            <a:endParaRPr lang="en-US" sz="1200">
              <a:latin typeface="Times New Roman" pitchFamily="18" charset="0"/>
              <a:cs typeface="Times New Roman" pitchFamily="18" charset="0"/>
            </a:endParaRPr>
          </a:p>
          <a:p>
            <a:pPr rtl="0" eaLnBrk="0" hangingPunct="0"/>
            <a:r>
              <a:rPr lang="en-US" sz="1200" b="1">
                <a:latin typeface="Times New Roman" pitchFamily="18" charset="0"/>
                <a:cs typeface="Times New Roman" pitchFamily="18" charset="0"/>
              </a:rPr>
              <a:t> </a:t>
            </a:r>
            <a:endParaRPr lang="en-US" sz="1200">
              <a:latin typeface="Times New Roman" pitchFamily="18" charset="0"/>
              <a:cs typeface="Times New Roman" pitchFamily="18" charset="0"/>
            </a:endParaRPr>
          </a:p>
          <a:p>
            <a:pPr rtl="0" eaLnBrk="0" hangingPunct="0"/>
            <a:r>
              <a:rPr lang="en-US" sz="1200" b="1">
                <a:latin typeface="Times New Roman" pitchFamily="18" charset="0"/>
                <a:cs typeface="Times New Roman" pitchFamily="18" charset="0"/>
              </a:rPr>
              <a:t> </a:t>
            </a:r>
            <a:endParaRPr lang="en-US" sz="1200">
              <a:latin typeface="Times New Roman" pitchFamily="18" charset="0"/>
              <a:cs typeface="Times New Roman" pitchFamily="18" charset="0"/>
            </a:endParaRPr>
          </a:p>
          <a:p>
            <a:pPr rtl="0" eaLnBrk="0" hangingPunct="0"/>
            <a:r>
              <a:rPr lang="en-US" sz="1200" b="1">
                <a:latin typeface="Times New Roman" pitchFamily="18" charset="0"/>
                <a:cs typeface="Times New Roman" pitchFamily="18" charset="0"/>
              </a:rPr>
              <a:t> </a:t>
            </a:r>
            <a:endParaRPr lang="en-US" sz="1200">
              <a:latin typeface="Times New Roman" pitchFamily="18" charset="0"/>
              <a:cs typeface="Times New Roman" pitchFamily="18" charset="0"/>
            </a:endParaRPr>
          </a:p>
          <a:p>
            <a:pPr rtl="0" eaLnBrk="0" hangingPunct="0"/>
            <a:r>
              <a:rPr lang="en-US" sz="1200" b="1">
                <a:latin typeface="Times New Roman" pitchFamily="18" charset="0"/>
                <a:cs typeface="Times New Roman" pitchFamily="18" charset="0"/>
              </a:rPr>
              <a:t> </a:t>
            </a:r>
            <a:endParaRPr lang="en-US" sz="1200">
              <a:latin typeface="Times New Roman" pitchFamily="18" charset="0"/>
              <a:cs typeface="Times New Roman" pitchFamily="18" charset="0"/>
            </a:endParaRPr>
          </a:p>
          <a:p>
            <a:pPr rtl="0" eaLnBrk="0" hangingPunct="0"/>
            <a:r>
              <a:rPr lang="en-US" sz="1200" b="1">
                <a:latin typeface="Times New Roman" pitchFamily="18" charset="0"/>
                <a:cs typeface="Times New Roman" pitchFamily="18" charset="0"/>
              </a:rPr>
              <a:t> </a:t>
            </a:r>
            <a:endParaRPr lang="en-US" sz="1200">
              <a:latin typeface="Times New Roman" pitchFamily="18" charset="0"/>
              <a:cs typeface="Times New Roman" pitchFamily="18" charset="0"/>
            </a:endParaRPr>
          </a:p>
          <a:p>
            <a:pPr rtl="0" eaLnBrk="0" hangingPunct="0"/>
            <a:r>
              <a:rPr lang="en-US" sz="1200" b="1">
                <a:latin typeface="Times New Roman" pitchFamily="18" charset="0"/>
                <a:cs typeface="Times New Roman" pitchFamily="18" charset="0"/>
              </a:rPr>
              <a:t> </a:t>
            </a:r>
            <a:endParaRPr lang="en-US" sz="1200">
              <a:latin typeface="Times New Roman" pitchFamily="18" charset="0"/>
              <a:cs typeface="Times New Roman" pitchFamily="18" charset="0"/>
            </a:endParaRPr>
          </a:p>
          <a:p>
            <a:pPr rtl="0" eaLnBrk="0" hangingPunct="0"/>
            <a:r>
              <a:rPr lang="en-US" sz="1200" b="1">
                <a:latin typeface="Times New Roman" pitchFamily="18" charset="0"/>
                <a:cs typeface="Times New Roman" pitchFamily="18" charset="0"/>
              </a:rPr>
              <a:t> </a:t>
            </a:r>
            <a:endParaRPr lang="en-US" sz="1200">
              <a:latin typeface="Times New Roman" pitchFamily="18" charset="0"/>
              <a:cs typeface="Times New Roman" pitchFamily="18" charset="0"/>
            </a:endParaRPr>
          </a:p>
          <a:p>
            <a:pPr rtl="0" eaLnBrk="0" hangingPunct="0"/>
            <a:r>
              <a:rPr lang="en-US" sz="1200" b="1">
                <a:latin typeface="Times New Roman" pitchFamily="18" charset="0"/>
                <a:cs typeface="Times New Roman" pitchFamily="18" charset="0"/>
              </a:rPr>
              <a:t> </a:t>
            </a:r>
            <a:endParaRPr lang="en-US" sz="1200">
              <a:latin typeface="Times New Roman" pitchFamily="18" charset="0"/>
              <a:cs typeface="Times New Roman" pitchFamily="18" charset="0"/>
            </a:endParaRPr>
          </a:p>
          <a:p>
            <a:pPr rtl="0" eaLnBrk="0" hangingPunct="0"/>
            <a:r>
              <a:rPr lang="en-US" sz="1200" b="1">
                <a:latin typeface="Times New Roman" pitchFamily="18" charset="0"/>
                <a:cs typeface="Times New Roman" pitchFamily="18" charset="0"/>
              </a:rPr>
              <a:t> </a:t>
            </a:r>
            <a:endParaRPr lang="en-US" sz="1200">
              <a:latin typeface="Times New Roman" pitchFamily="18" charset="0"/>
              <a:cs typeface="Times New Roman" pitchFamily="18" charset="0"/>
            </a:endParaRPr>
          </a:p>
          <a:p>
            <a:pPr rtl="0" eaLnBrk="0" hangingPunct="0"/>
            <a:r>
              <a:rPr lang="en-US" sz="1200" b="1">
                <a:latin typeface="Times New Roman" pitchFamily="18" charset="0"/>
                <a:cs typeface="Times New Roman" pitchFamily="18" charset="0"/>
              </a:rPr>
              <a:t> </a:t>
            </a:r>
            <a:endParaRPr lang="en-US" sz="1200">
              <a:latin typeface="Times New Roman" pitchFamily="18" charset="0"/>
              <a:cs typeface="Times New Roman" pitchFamily="18" charset="0"/>
            </a:endParaRPr>
          </a:p>
          <a:p>
            <a:pPr rtl="0" eaLnBrk="0" hangingPunct="0"/>
            <a:r>
              <a:rPr lang="en-US" sz="1200" b="1">
                <a:latin typeface="Times New Roman" pitchFamily="18" charset="0"/>
                <a:cs typeface="Times New Roman" pitchFamily="18" charset="0"/>
              </a:rPr>
              <a:t> </a:t>
            </a:r>
            <a:endParaRPr lang="en-US" sz="1200">
              <a:latin typeface="Times New Roman" pitchFamily="18" charset="0"/>
              <a:cs typeface="Times New Roman" pitchFamily="18" charset="0"/>
            </a:endParaRPr>
          </a:p>
          <a:p>
            <a:pPr rtl="0" eaLnBrk="0" hangingPunct="0"/>
            <a:r>
              <a:rPr lang="en-US" sz="1200" b="1">
                <a:latin typeface="Times New Roman" pitchFamily="18" charset="0"/>
                <a:cs typeface="Times New Roman" pitchFamily="18" charset="0"/>
              </a:rPr>
              <a:t> </a:t>
            </a:r>
            <a:endParaRPr lang="en-US" sz="1200">
              <a:latin typeface="Times New Roman" pitchFamily="18" charset="0"/>
              <a:cs typeface="Times New Roman" pitchFamily="18" charset="0"/>
            </a:endParaRPr>
          </a:p>
          <a:p>
            <a:pPr rtl="0" eaLnBrk="0" hangingPunct="0"/>
            <a:r>
              <a:rPr lang="en-US" sz="1200" b="1">
                <a:latin typeface="Times New Roman" pitchFamily="18" charset="0"/>
                <a:cs typeface="Times New Roman" pitchFamily="18" charset="0"/>
              </a:rPr>
              <a:t> </a:t>
            </a:r>
            <a:endParaRPr lang="en-US" sz="1200">
              <a:latin typeface="Times New Roman" pitchFamily="18" charset="0"/>
              <a:cs typeface="Times New Roman" pitchFamily="18" charset="0"/>
            </a:endParaRPr>
          </a:p>
          <a:p>
            <a:pPr eaLnBrk="0" hangingPunct="0"/>
            <a:r>
              <a:rPr lang="en-US" sz="1400">
                <a:latin typeface="Times New Roman" pitchFamily="18" charset="0"/>
                <a:cs typeface="Times New Roman" pitchFamily="18" charset="0"/>
              </a:rPr>
              <a:t/>
            </a:r>
            <a:br>
              <a:rPr lang="en-US" sz="1400">
                <a:latin typeface="Times New Roman" pitchFamily="18" charset="0"/>
                <a:cs typeface="Times New Roman" pitchFamily="18" charset="0"/>
              </a:rPr>
            </a:br>
            <a:endParaRPr lang="en-US" sz="1200">
              <a:latin typeface="Times New Roman" pitchFamily="18" charset="0"/>
              <a:cs typeface="Times New Roman" pitchFamily="18" charset="0"/>
            </a:endParaRPr>
          </a:p>
          <a:p>
            <a:pPr eaLnBrk="0" hangingPunct="0"/>
            <a:endParaRPr lang="en-US" sz="1200">
              <a:latin typeface="Times New Roman" pitchFamily="18" charset="0"/>
              <a:cs typeface="Times New Roman" pitchFamily="18" charset="0"/>
            </a:endParaRPr>
          </a:p>
          <a:p>
            <a:pPr eaLnBrk="0" hangingPunct="0"/>
            <a:endParaRPr lang="en-US" sz="1200">
              <a:latin typeface="Times New Roman" pitchFamily="18" charset="0"/>
              <a:cs typeface="Times New Roman" pitchFamily="18" charset="0"/>
            </a:endParaRPr>
          </a:p>
          <a:p>
            <a:pPr eaLnBrk="0" hangingPunct="0"/>
            <a:endParaRPr lang="en-US" sz="1200">
              <a:latin typeface="Times New Roman" pitchFamily="18" charset="0"/>
              <a:cs typeface="Times New Roman" pitchFamily="18" charset="0"/>
            </a:endParaRPr>
          </a:p>
          <a:p>
            <a:pPr eaLnBrk="0" hangingPunct="0"/>
            <a:endParaRPr lang="en-US" sz="1200">
              <a:latin typeface="Times New Roman" pitchFamily="18" charset="0"/>
              <a:cs typeface="Times New Roman" pitchFamily="18" charset="0"/>
            </a:endParaRPr>
          </a:p>
          <a:p>
            <a:pPr eaLnBrk="0" hangingPunct="0"/>
            <a:endParaRPr lang="fa-IR" sz="1200">
              <a:latin typeface="Times New Roman" pitchFamily="18" charset="0"/>
              <a:cs typeface="Times New Roman" pitchFamily="18" charset="0"/>
            </a:endParaRPr>
          </a:p>
          <a:p>
            <a:pPr algn="l" rtl="0" eaLnBrk="0" hangingPunct="0"/>
            <a:endParaRPr lang="fa-IR" sz="240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250825" y="908050"/>
            <a:ext cx="8512175" cy="5113338"/>
          </a:xfrm>
          <a:prstGeom prst="rect">
            <a:avLst/>
          </a:prstGeom>
          <a:noFill/>
          <a:ln w="9525">
            <a:noFill/>
            <a:miter lim="800000"/>
            <a:headEnd/>
            <a:tailEnd/>
          </a:ln>
        </p:spPr>
        <p:txBody>
          <a:bodyPr>
            <a:normAutofit lnSpcReduction="10000"/>
          </a:bodyPr>
          <a:lstStyle/>
          <a:p>
            <a:pPr algn="r" eaLnBrk="0" hangingPunct="0">
              <a:lnSpc>
                <a:spcPct val="200000"/>
              </a:lnSpc>
              <a:spcBef>
                <a:spcPct val="20000"/>
              </a:spcBef>
              <a:buClr>
                <a:schemeClr val="tx2">
                  <a:lumMod val="75000"/>
                </a:schemeClr>
              </a:buClr>
              <a:buFont typeface="Wingdings" pitchFamily="2" charset="2"/>
              <a:buChar char="Ø"/>
              <a:defRPr/>
            </a:pPr>
            <a:r>
              <a:rPr lang="fa-IR" sz="2000" kern="0" dirty="0">
                <a:latin typeface="+mn-lt"/>
                <a:cs typeface="B Titr" pitchFamily="2" charset="-78"/>
              </a:rPr>
              <a:t>تدوین دستورالعمل  کشوری کنترل سالک با برگزاری جلسات متعدد با حضور اساتید بیماری های پوست، انگل شناس،  حشره شناسی پزشکی، میکروبیولژی، ایمونولژی،  عفونی، اطفال، بیوتکنولژی  و  </a:t>
            </a:r>
            <a:r>
              <a:rPr lang="fa-IR" sz="2000" kern="0" dirty="0" smtClean="0">
                <a:latin typeface="+mn-lt"/>
                <a:cs typeface="B Titr" pitchFamily="2" charset="-78"/>
              </a:rPr>
              <a:t>....</a:t>
            </a:r>
          </a:p>
          <a:p>
            <a:pPr algn="r" eaLnBrk="0" hangingPunct="0">
              <a:lnSpc>
                <a:spcPct val="200000"/>
              </a:lnSpc>
              <a:spcBef>
                <a:spcPct val="20000"/>
              </a:spcBef>
              <a:buClr>
                <a:schemeClr val="tx2">
                  <a:lumMod val="75000"/>
                </a:schemeClr>
              </a:buClr>
              <a:buFont typeface="Wingdings" pitchFamily="2" charset="2"/>
              <a:buChar char="Ø"/>
              <a:defRPr/>
            </a:pPr>
            <a:r>
              <a:rPr lang="fa-IR" sz="2000" kern="0" dirty="0" smtClean="0">
                <a:latin typeface="+mn-lt"/>
                <a:cs typeface="B Titr" pitchFamily="2" charset="-78"/>
              </a:rPr>
              <a:t>طرح </a:t>
            </a:r>
            <a:r>
              <a:rPr lang="fa-IR" sz="2000" kern="0" dirty="0">
                <a:latin typeface="+mn-lt"/>
                <a:cs typeface="B Titr" pitchFamily="2" charset="-78"/>
              </a:rPr>
              <a:t>موضوع سالك در شوراي  بهداشت و امنيت غذا و برنامه ريزي و توسعه استان با توجه به مصوبات شوراي عالي سلامت در اكثر استانهاي </a:t>
            </a:r>
            <a:r>
              <a:rPr lang="fa-IR" sz="2000" kern="0" dirty="0" smtClean="0">
                <a:latin typeface="+mn-lt"/>
                <a:cs typeface="B Titr" pitchFamily="2" charset="-78"/>
              </a:rPr>
              <a:t>آلوده</a:t>
            </a:r>
          </a:p>
          <a:p>
            <a:pPr algn="r" eaLnBrk="0" hangingPunct="0">
              <a:lnSpc>
                <a:spcPct val="200000"/>
              </a:lnSpc>
              <a:spcBef>
                <a:spcPct val="20000"/>
              </a:spcBef>
              <a:buClr>
                <a:schemeClr val="tx2">
                  <a:lumMod val="75000"/>
                </a:schemeClr>
              </a:buClr>
              <a:buFont typeface="Wingdings" pitchFamily="2" charset="2"/>
              <a:buChar char="Ø"/>
              <a:defRPr/>
            </a:pPr>
            <a:r>
              <a:rPr lang="fa-IR" sz="2000" kern="0" dirty="0" smtClean="0">
                <a:cs typeface="B Titr" pitchFamily="2" charset="-78"/>
              </a:rPr>
              <a:t> تدوین برنامه استراتژیک کنترل سالک در کشور</a:t>
            </a:r>
            <a:endParaRPr lang="fa-IR" sz="2000" kern="0" dirty="0">
              <a:latin typeface="+mn-lt"/>
              <a:cs typeface="B Titr" pitchFamily="2" charset="-78"/>
            </a:endParaRPr>
          </a:p>
          <a:p>
            <a:pPr algn="r" eaLnBrk="0" hangingPunct="0">
              <a:lnSpc>
                <a:spcPct val="200000"/>
              </a:lnSpc>
              <a:spcBef>
                <a:spcPct val="20000"/>
              </a:spcBef>
              <a:buClr>
                <a:schemeClr val="tx2">
                  <a:lumMod val="75000"/>
                </a:schemeClr>
              </a:buClr>
              <a:buFont typeface="Wingdings" pitchFamily="2" charset="2"/>
              <a:buChar char="Ø"/>
              <a:defRPr/>
            </a:pPr>
            <a:r>
              <a:rPr lang="fa-IR" sz="2000" kern="0" dirty="0">
                <a:latin typeface="+mn-lt"/>
                <a:cs typeface="B Titr" pitchFamily="2" charset="-78"/>
              </a:rPr>
              <a:t> تجهيز و راه اندازي مراكز رايگان تشخيص و درمان سالك و پانسمان رایگان ضایعات </a:t>
            </a:r>
            <a:r>
              <a:rPr lang="fa-IR" sz="2000" kern="0" dirty="0">
                <a:cs typeface="B Titr" pitchFamily="2" charset="-78"/>
              </a:rPr>
              <a:t>در</a:t>
            </a:r>
            <a:r>
              <a:rPr lang="fa-IR" sz="2000" kern="0" dirty="0">
                <a:latin typeface="+mn-lt"/>
                <a:cs typeface="B Titr" pitchFamily="2" charset="-78"/>
              </a:rPr>
              <a:t> </a:t>
            </a:r>
            <a:r>
              <a:rPr lang="fa-IR" sz="2000" kern="0" dirty="0" smtClean="0">
                <a:latin typeface="+mn-lt"/>
                <a:cs typeface="B Titr" pitchFamily="2" charset="-78"/>
              </a:rPr>
              <a:t>شهرستان های آلوده </a:t>
            </a:r>
            <a:endParaRPr lang="fa-IR" sz="2000" kern="0" dirty="0">
              <a:latin typeface="+mn-lt"/>
              <a:cs typeface="B Titr" pitchFamily="2" charset="-78"/>
            </a:endParaRPr>
          </a:p>
          <a:p>
            <a:pPr algn="r" eaLnBrk="0" hangingPunct="0">
              <a:spcBef>
                <a:spcPct val="20000"/>
              </a:spcBef>
              <a:buClr>
                <a:schemeClr val="tx2">
                  <a:lumMod val="75000"/>
                </a:schemeClr>
              </a:buClr>
              <a:defRPr/>
            </a:pPr>
            <a:endParaRPr lang="fa-IR" sz="2000" kern="0" dirty="0">
              <a:latin typeface="+mn-lt"/>
              <a:cs typeface="B Titr" pitchFamily="2" charset="-78"/>
            </a:endParaRPr>
          </a:p>
        </p:txBody>
      </p:sp>
      <p:sp>
        <p:nvSpPr>
          <p:cNvPr id="4" name="Title 1"/>
          <p:cNvSpPr txBox="1">
            <a:spLocks/>
          </p:cNvSpPr>
          <p:nvPr/>
        </p:nvSpPr>
        <p:spPr bwMode="auto">
          <a:xfrm>
            <a:off x="250825" y="188913"/>
            <a:ext cx="8101013" cy="576262"/>
          </a:xfrm>
          <a:prstGeom prst="rect">
            <a:avLst/>
          </a:prstGeom>
          <a:noFill/>
          <a:ln w="9525">
            <a:solidFill>
              <a:schemeClr val="bg1"/>
            </a:solidFill>
            <a:miter lim="800000"/>
            <a:headEnd/>
            <a:tailEnd/>
          </a:ln>
        </p:spPr>
        <p:txBody>
          <a:bodyPr anchor="ctr">
            <a:normAutofit fontScale="92500" lnSpcReduction="10000"/>
          </a:bodyPr>
          <a:lstStyle/>
          <a:p>
            <a:pPr eaLnBrk="0" hangingPunct="0">
              <a:defRPr/>
            </a:pPr>
            <a:r>
              <a:rPr lang="fa-IR" sz="3600" kern="0" dirty="0">
                <a:solidFill>
                  <a:srgbClr val="006600"/>
                </a:solidFill>
                <a:latin typeface="+mj-lt"/>
                <a:ea typeface="+mj-ea"/>
                <a:cs typeface="B Titr" pitchFamily="2" charset="-78"/>
              </a:rPr>
              <a:t>دستاوردها و اقدامات انجام شده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txBox="1">
            <a:spLocks/>
          </p:cNvSpPr>
          <p:nvPr/>
        </p:nvSpPr>
        <p:spPr bwMode="auto">
          <a:xfrm>
            <a:off x="0" y="836612"/>
            <a:ext cx="8534400" cy="6021387"/>
          </a:xfrm>
          <a:prstGeom prst="rect">
            <a:avLst/>
          </a:prstGeom>
          <a:noFill/>
          <a:ln w="9525">
            <a:noFill/>
            <a:miter lim="800000"/>
            <a:headEnd/>
            <a:tailEnd/>
          </a:ln>
        </p:spPr>
        <p:txBody>
          <a:bodyPr/>
          <a:lstStyle/>
          <a:p>
            <a:pPr algn="r" eaLnBrk="0" hangingPunct="0">
              <a:lnSpc>
                <a:spcPct val="200000"/>
              </a:lnSpc>
              <a:spcBef>
                <a:spcPct val="20000"/>
              </a:spcBef>
              <a:buClr>
                <a:schemeClr val="tx2">
                  <a:lumMod val="75000"/>
                </a:schemeClr>
              </a:buClr>
              <a:buFont typeface="Wingdings" pitchFamily="2" charset="2"/>
              <a:buChar char="Ø"/>
              <a:defRPr/>
            </a:pPr>
            <a:r>
              <a:rPr lang="fa-IR" sz="2000" kern="0" dirty="0" smtClean="0">
                <a:cs typeface="B Titr" pitchFamily="2" charset="-78"/>
              </a:rPr>
              <a:t>استاندارد </a:t>
            </a:r>
            <a:r>
              <a:rPr lang="fa-IR" sz="2000" kern="0" dirty="0">
                <a:cs typeface="B Titr" pitchFamily="2" charset="-78"/>
              </a:rPr>
              <a:t>کردن </a:t>
            </a:r>
            <a:r>
              <a:rPr lang="fa-IR" sz="2000" kern="0" dirty="0" smtClean="0">
                <a:cs typeface="B Titr" pitchFamily="2" charset="-78"/>
              </a:rPr>
              <a:t>درمان و تامین داروی رایگان  </a:t>
            </a:r>
            <a:endParaRPr lang="fa-IR" sz="2000" kern="0" dirty="0">
              <a:cs typeface="B Titr" pitchFamily="2" charset="-78"/>
            </a:endParaRPr>
          </a:p>
          <a:p>
            <a:pPr algn="r" eaLnBrk="0" hangingPunct="0">
              <a:lnSpc>
                <a:spcPct val="200000"/>
              </a:lnSpc>
              <a:spcBef>
                <a:spcPct val="20000"/>
              </a:spcBef>
              <a:buClr>
                <a:schemeClr val="tx2">
                  <a:lumMod val="75000"/>
                </a:schemeClr>
              </a:buClr>
              <a:buFont typeface="Wingdings" pitchFamily="2" charset="2"/>
              <a:buChar char="Ø"/>
              <a:defRPr/>
            </a:pPr>
            <a:r>
              <a:rPr lang="fa-IR" sz="2000" kern="0" dirty="0">
                <a:cs typeface="B Titr" pitchFamily="2" charset="-78"/>
              </a:rPr>
              <a:t> آموزش و ارتقاء سطح آگاهي پرسنل بهداشتي و كاركنان آزمايشگاه</a:t>
            </a:r>
          </a:p>
          <a:p>
            <a:pPr algn="r" eaLnBrk="0" hangingPunct="0">
              <a:lnSpc>
                <a:spcPct val="200000"/>
              </a:lnSpc>
              <a:spcBef>
                <a:spcPct val="20000"/>
              </a:spcBef>
              <a:buClr>
                <a:schemeClr val="tx2">
                  <a:lumMod val="75000"/>
                </a:schemeClr>
              </a:buClr>
              <a:buFont typeface="Wingdings" pitchFamily="2" charset="2"/>
              <a:buChar char="Ø"/>
              <a:defRPr/>
            </a:pPr>
            <a:r>
              <a:rPr lang="fa-IR" sz="2000" kern="0" dirty="0">
                <a:cs typeface="B Titr" pitchFamily="2" charset="-78"/>
              </a:rPr>
              <a:t>آموزش پزشكان بخش خصوصي در سطح وسيع</a:t>
            </a:r>
            <a:endParaRPr lang="fa-IR" sz="2000" kern="0" dirty="0">
              <a:latin typeface="+mn-lt"/>
              <a:cs typeface="B Titr" pitchFamily="2" charset="-78"/>
            </a:endParaRPr>
          </a:p>
          <a:p>
            <a:pPr algn="r" eaLnBrk="0" hangingPunct="0">
              <a:lnSpc>
                <a:spcPct val="200000"/>
              </a:lnSpc>
              <a:buClr>
                <a:schemeClr val="tx2">
                  <a:lumMod val="75000"/>
                </a:schemeClr>
              </a:buClr>
              <a:buFont typeface="Wingdings" pitchFamily="2" charset="2"/>
              <a:buChar char="Ø"/>
              <a:defRPr/>
            </a:pPr>
            <a:r>
              <a:rPr lang="fa-IR" sz="2000" kern="0" dirty="0">
                <a:latin typeface="+mn-lt"/>
                <a:cs typeface="B Titr" pitchFamily="2" charset="-78"/>
              </a:rPr>
              <a:t>راه اندازي آزمايشگاه رفرانس لیشمانیوز و پیگیری جهت راه اندازی شبکه ازمایشگاه لیشمانیوز</a:t>
            </a:r>
          </a:p>
          <a:p>
            <a:pPr algn="r" eaLnBrk="0" hangingPunct="0">
              <a:lnSpc>
                <a:spcPct val="200000"/>
              </a:lnSpc>
              <a:buClr>
                <a:schemeClr val="tx2">
                  <a:lumMod val="75000"/>
                </a:schemeClr>
              </a:buClr>
              <a:buFont typeface="Wingdings" pitchFamily="2" charset="2"/>
              <a:buChar char="Ø"/>
              <a:defRPr/>
            </a:pPr>
            <a:r>
              <a:rPr lang="fa-IR" sz="2000" kern="0" dirty="0">
                <a:latin typeface="+mn-lt"/>
                <a:cs typeface="B Titr" pitchFamily="2" charset="-78"/>
              </a:rPr>
              <a:t> اجرای دوره های آموزشی آزمایشگاهی با همكاري دانشكده بهداشت براي پرسنل آزمايشگاه استانهاي آلوده </a:t>
            </a:r>
          </a:p>
          <a:p>
            <a:pPr algn="r" eaLnBrk="0" hangingPunct="0">
              <a:lnSpc>
                <a:spcPct val="200000"/>
              </a:lnSpc>
              <a:buClr>
                <a:schemeClr val="tx2">
                  <a:lumMod val="75000"/>
                </a:schemeClr>
              </a:buClr>
              <a:buFont typeface="Wingdings" pitchFamily="2" charset="2"/>
              <a:buChar char="Ø"/>
              <a:defRPr/>
            </a:pPr>
            <a:r>
              <a:rPr lang="fa-IR" sz="2000" kern="0" dirty="0">
                <a:cs typeface="B Titr" pitchFamily="2" charset="-78"/>
              </a:rPr>
              <a:t>تولید و تهیه تست تشخیص کالاآزار (</a:t>
            </a:r>
            <a:r>
              <a:rPr lang="en-US" sz="2000" kern="0" dirty="0">
                <a:cs typeface="B Titr" pitchFamily="2" charset="-78"/>
              </a:rPr>
              <a:t>DAT</a:t>
            </a:r>
            <a:r>
              <a:rPr lang="fa-IR" sz="2000" kern="0" dirty="0">
                <a:cs typeface="B Titr" pitchFamily="2" charset="-78"/>
              </a:rPr>
              <a:t>) توسط بخش انگل شناسی  دانشکده بهداشت دانشگاه تهران</a:t>
            </a:r>
            <a:endParaRPr lang="fa-IR" sz="2000" kern="0" dirty="0">
              <a:latin typeface="+mn-lt"/>
              <a:cs typeface="B Titr" pitchFamily="2" charset="-78"/>
            </a:endParaRPr>
          </a:p>
        </p:txBody>
      </p:sp>
      <p:sp>
        <p:nvSpPr>
          <p:cNvPr id="3" name="Rectangle 2"/>
          <p:cNvSpPr/>
          <p:nvPr/>
        </p:nvSpPr>
        <p:spPr>
          <a:xfrm>
            <a:off x="1979613" y="188913"/>
            <a:ext cx="5256212" cy="522287"/>
          </a:xfrm>
          <a:prstGeom prst="rect">
            <a:avLst/>
          </a:prstGeom>
        </p:spPr>
        <p:txBody>
          <a:bodyPr>
            <a:spAutoFit/>
          </a:bodyPr>
          <a:lstStyle/>
          <a:p>
            <a:pPr eaLnBrk="0" hangingPunct="0">
              <a:defRPr/>
            </a:pPr>
            <a:r>
              <a:rPr lang="fa-IR" sz="2800" kern="0" dirty="0">
                <a:cs typeface="B Titr" pitchFamily="2" charset="-78"/>
              </a:rPr>
              <a:t>دستاوردها و اقدامات انجام شده (ادامه)</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74638"/>
            <a:ext cx="8229600" cy="1630362"/>
          </a:xfrm>
        </p:spPr>
        <p:txBody>
          <a:bodyPr/>
          <a:lstStyle/>
          <a:p>
            <a:pPr eaLnBrk="1" hangingPunct="1"/>
            <a:r>
              <a:rPr lang="en-US" sz="5400" b="1" smtClean="0">
                <a:solidFill>
                  <a:srgbClr val="C00000"/>
                </a:solidFill>
                <a:cs typeface="Times New Roman" pitchFamily="18" charset="0"/>
              </a:rPr>
              <a:t>SMALL BITE</a:t>
            </a:r>
            <a:endParaRPr lang="fa-IR" sz="5400" b="1" dirty="0" smtClean="0">
              <a:solidFill>
                <a:srgbClr val="C00000"/>
              </a:solidFill>
            </a:endParaRPr>
          </a:p>
        </p:txBody>
      </p:sp>
      <p:pic>
        <p:nvPicPr>
          <p:cNvPr id="46083" name="Picture 2" descr="G:\ \سالک\home_page_image_leishmaniasis.jpg"/>
          <p:cNvPicPr>
            <a:picLocks noGrp="1" noChangeAspect="1" noChangeArrowheads="1"/>
          </p:cNvPicPr>
          <p:nvPr>
            <p:ph idx="1"/>
          </p:nvPr>
        </p:nvPicPr>
        <p:blipFill>
          <a:blip r:embed="rId2" cstate="print"/>
          <a:srcRect/>
          <a:stretch>
            <a:fillRect/>
          </a:stretch>
        </p:blipFill>
        <p:spPr>
          <a:xfrm>
            <a:off x="2565400" y="2133600"/>
            <a:ext cx="6578600" cy="1879600"/>
          </a:xfrm>
          <a:noFill/>
        </p:spPr>
      </p:pic>
      <p:pic>
        <p:nvPicPr>
          <p:cNvPr id="46084" name="Picture 3" descr="G:\ \Zoonoses\dengue\CDC\imagesCAQI6300.jpg"/>
          <p:cNvPicPr>
            <a:picLocks noChangeAspect="1" noChangeArrowheads="1"/>
          </p:cNvPicPr>
          <p:nvPr/>
        </p:nvPicPr>
        <p:blipFill>
          <a:blip r:embed="rId3" cstate="print"/>
          <a:srcRect/>
          <a:stretch>
            <a:fillRect/>
          </a:stretch>
        </p:blipFill>
        <p:spPr bwMode="auto">
          <a:xfrm>
            <a:off x="0" y="4114800"/>
            <a:ext cx="5384800" cy="2743200"/>
          </a:xfrm>
          <a:prstGeom prst="rect">
            <a:avLst/>
          </a:prstGeom>
          <a:noFill/>
          <a:ln w="9525">
            <a:noFill/>
            <a:miter lim="800000"/>
            <a:headEnd/>
            <a:tailEnd/>
          </a:ln>
        </p:spPr>
      </p:pic>
      <p:pic>
        <p:nvPicPr>
          <p:cNvPr id="46085" name="Picture 6" descr="http://thetravelclinicglasgow.co.uk/wp-content/uploads/2013/02/Malaria-Picture.jpg">
            <a:hlinkClick r:id="rId4"/>
          </p:cNvPr>
          <p:cNvPicPr>
            <a:picLocks noChangeAspect="1" noChangeArrowheads="1"/>
          </p:cNvPicPr>
          <p:nvPr/>
        </p:nvPicPr>
        <p:blipFill>
          <a:blip r:embed="rId5" cstate="print"/>
          <a:srcRect/>
          <a:stretch>
            <a:fillRect/>
          </a:stretch>
        </p:blipFill>
        <p:spPr bwMode="auto">
          <a:xfrm>
            <a:off x="5026025" y="4038600"/>
            <a:ext cx="4117975" cy="2819400"/>
          </a:xfrm>
          <a:prstGeom prst="rect">
            <a:avLst/>
          </a:prstGeom>
          <a:noFill/>
          <a:ln w="9525">
            <a:noFill/>
            <a:miter lim="800000"/>
            <a:headEnd/>
            <a:tailEnd/>
          </a:ln>
        </p:spPr>
      </p:pic>
      <p:sp>
        <p:nvSpPr>
          <p:cNvPr id="9" name="Rectangle 8"/>
          <p:cNvSpPr/>
          <p:nvPr/>
        </p:nvSpPr>
        <p:spPr>
          <a:xfrm>
            <a:off x="5105400" y="2209800"/>
            <a:ext cx="40386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fa-I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dissolve">
                                      <p:cBhvr>
                                        <p:cTn id="7"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txBox="1">
            <a:spLocks/>
          </p:cNvSpPr>
          <p:nvPr/>
        </p:nvSpPr>
        <p:spPr bwMode="auto">
          <a:xfrm>
            <a:off x="457200" y="838200"/>
            <a:ext cx="8229600" cy="5791200"/>
          </a:xfrm>
          <a:prstGeom prst="rect">
            <a:avLst/>
          </a:prstGeom>
          <a:noFill/>
          <a:ln w="9525">
            <a:noFill/>
            <a:miter lim="800000"/>
            <a:headEnd/>
            <a:tailEnd/>
          </a:ln>
        </p:spPr>
        <p:txBody>
          <a:bodyPr/>
          <a:lstStyle/>
          <a:p>
            <a:pPr algn="r" eaLnBrk="0" hangingPunct="0">
              <a:lnSpc>
                <a:spcPct val="200000"/>
              </a:lnSpc>
              <a:spcBef>
                <a:spcPct val="20000"/>
              </a:spcBef>
              <a:buClr>
                <a:schemeClr val="tx2">
                  <a:lumMod val="75000"/>
                </a:schemeClr>
              </a:buClr>
              <a:buFont typeface="Wingdings" pitchFamily="2" charset="2"/>
              <a:buChar char="Ø"/>
              <a:defRPr/>
            </a:pPr>
            <a:r>
              <a:rPr lang="fa-IR" sz="2000" kern="0" dirty="0">
                <a:cs typeface="B Titr" pitchFamily="2" charset="-78"/>
              </a:rPr>
              <a:t>ارتقاء سيستم ثبت و گزارش دهي آنلاين بيماري سالك </a:t>
            </a:r>
          </a:p>
          <a:p>
            <a:pPr algn="r" eaLnBrk="0" hangingPunct="0">
              <a:lnSpc>
                <a:spcPct val="200000"/>
              </a:lnSpc>
              <a:spcBef>
                <a:spcPct val="20000"/>
              </a:spcBef>
              <a:buClr>
                <a:schemeClr val="tx2">
                  <a:lumMod val="75000"/>
                </a:schemeClr>
              </a:buClr>
              <a:buFont typeface="Wingdings" pitchFamily="2" charset="2"/>
              <a:buChar char="Ø"/>
              <a:defRPr/>
            </a:pPr>
            <a:r>
              <a:rPr lang="fa-IR" sz="2000" kern="0" dirty="0">
                <a:cs typeface="B Titr" pitchFamily="2" charset="-78"/>
              </a:rPr>
              <a:t>تشكيل كميته هاي علمي سالك در استانهاي آلوده </a:t>
            </a:r>
          </a:p>
          <a:p>
            <a:pPr algn="r" eaLnBrk="0" hangingPunct="0">
              <a:lnSpc>
                <a:spcPct val="200000"/>
              </a:lnSpc>
              <a:buClr>
                <a:schemeClr val="tx2">
                  <a:lumMod val="75000"/>
                </a:schemeClr>
              </a:buClr>
              <a:buFont typeface="Wingdings" pitchFamily="2" charset="2"/>
              <a:buChar char="Ø"/>
              <a:defRPr/>
            </a:pPr>
            <a:r>
              <a:rPr lang="fa-IR" sz="2000" kern="0" dirty="0">
                <a:cs typeface="B Titr" pitchFamily="2" charset="-78"/>
              </a:rPr>
              <a:t>اعلام كانونهاي سالك در سال جاري به شهر داري ها و فرمانداري ها و دهياريها ي استانهاي آلوده</a:t>
            </a:r>
          </a:p>
          <a:p>
            <a:pPr algn="r" eaLnBrk="0" hangingPunct="0">
              <a:lnSpc>
                <a:spcPct val="200000"/>
              </a:lnSpc>
              <a:buClr>
                <a:schemeClr val="tx2">
                  <a:lumMod val="75000"/>
                </a:schemeClr>
              </a:buClr>
              <a:buFont typeface="Wingdings" pitchFamily="2" charset="2"/>
              <a:buChar char="Ø"/>
              <a:defRPr/>
            </a:pPr>
            <a:r>
              <a:rPr lang="fa-IR" sz="2000" kern="0" dirty="0">
                <a:cs typeface="B Titr" pitchFamily="2" charset="-78"/>
              </a:rPr>
              <a:t> بيماريابي فعال در مناطق آلوده به بيماري خصوصا در سالك نوع شهري</a:t>
            </a:r>
          </a:p>
          <a:p>
            <a:pPr algn="r" eaLnBrk="0" hangingPunct="0">
              <a:lnSpc>
                <a:spcPct val="200000"/>
              </a:lnSpc>
              <a:buClr>
                <a:schemeClr val="tx2">
                  <a:lumMod val="75000"/>
                </a:schemeClr>
              </a:buClr>
              <a:buFont typeface="Wingdings" pitchFamily="2" charset="2"/>
              <a:buChar char="Ø"/>
              <a:defRPr/>
            </a:pPr>
            <a:r>
              <a:rPr lang="fa-IR" sz="2000" kern="0" dirty="0">
                <a:latin typeface="+mn-lt"/>
                <a:cs typeface="B Titr" pitchFamily="2" charset="-78"/>
              </a:rPr>
              <a:t>مبارزه با مخزن بيماري(جوندگان) در مناطق روستايي آلوده طبق دستورالعمل</a:t>
            </a:r>
          </a:p>
          <a:p>
            <a:pPr algn="r" eaLnBrk="0" hangingPunct="0">
              <a:lnSpc>
                <a:spcPct val="200000"/>
              </a:lnSpc>
              <a:buClr>
                <a:schemeClr val="tx2">
                  <a:lumMod val="75000"/>
                </a:schemeClr>
              </a:buClr>
              <a:buFont typeface="Wingdings" pitchFamily="2" charset="2"/>
              <a:buChar char="Ø"/>
              <a:defRPr/>
            </a:pPr>
            <a:r>
              <a:rPr lang="fa-IR" sz="2000" kern="0" dirty="0">
                <a:cs typeface="B Titr" pitchFamily="2" charset="-78"/>
              </a:rPr>
              <a:t>انجام عمليتات سمپاشی در کانون های آلوده طبق دستورالعمل</a:t>
            </a:r>
            <a:endParaRPr lang="fa-IR" sz="2000" kern="0" dirty="0">
              <a:latin typeface="+mn-lt"/>
              <a:cs typeface="B Titr" pitchFamily="2" charset="-78"/>
            </a:endParaRPr>
          </a:p>
          <a:p>
            <a:pPr algn="r" eaLnBrk="0" hangingPunct="0">
              <a:lnSpc>
                <a:spcPct val="200000"/>
              </a:lnSpc>
              <a:buClr>
                <a:schemeClr val="tx2">
                  <a:lumMod val="75000"/>
                </a:schemeClr>
              </a:buClr>
              <a:buFont typeface="Wingdings" pitchFamily="2" charset="2"/>
              <a:buChar char="Ø"/>
              <a:defRPr/>
            </a:pPr>
            <a:endParaRPr lang="fa-IR" sz="2000" dirty="0">
              <a:cs typeface="B Titr" pitchFamily="2" charset="-78"/>
            </a:endParaRPr>
          </a:p>
        </p:txBody>
      </p:sp>
      <p:sp>
        <p:nvSpPr>
          <p:cNvPr id="3" name="Rectangle 2"/>
          <p:cNvSpPr/>
          <p:nvPr/>
        </p:nvSpPr>
        <p:spPr>
          <a:xfrm>
            <a:off x="1979613" y="188913"/>
            <a:ext cx="5256212" cy="522287"/>
          </a:xfrm>
          <a:prstGeom prst="rect">
            <a:avLst/>
          </a:prstGeom>
        </p:spPr>
        <p:txBody>
          <a:bodyPr>
            <a:spAutoFit/>
          </a:bodyPr>
          <a:lstStyle/>
          <a:p>
            <a:pPr eaLnBrk="0" hangingPunct="0">
              <a:defRPr/>
            </a:pPr>
            <a:r>
              <a:rPr lang="fa-IR" sz="2800" kern="0" dirty="0">
                <a:cs typeface="B Titr" pitchFamily="2" charset="-78"/>
              </a:rPr>
              <a:t>دستاوردها و اقدامات انجام شده (ادامه)</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txBox="1">
            <a:spLocks/>
          </p:cNvSpPr>
          <p:nvPr/>
        </p:nvSpPr>
        <p:spPr bwMode="auto">
          <a:xfrm>
            <a:off x="228600" y="838201"/>
            <a:ext cx="8382000" cy="5562600"/>
          </a:xfrm>
          <a:prstGeom prst="rect">
            <a:avLst/>
          </a:prstGeom>
          <a:noFill/>
          <a:ln w="9525">
            <a:noFill/>
            <a:miter lim="800000"/>
            <a:headEnd/>
            <a:tailEnd/>
          </a:ln>
        </p:spPr>
        <p:txBody>
          <a:bodyPr/>
          <a:lstStyle/>
          <a:p>
            <a:pPr algn="r" eaLnBrk="0" hangingPunct="0">
              <a:lnSpc>
                <a:spcPct val="200000"/>
              </a:lnSpc>
              <a:buClr>
                <a:schemeClr val="tx2">
                  <a:lumMod val="75000"/>
                </a:schemeClr>
              </a:buClr>
              <a:buFont typeface="Wingdings" pitchFamily="2" charset="2"/>
              <a:buChar char="Ø"/>
              <a:defRPr/>
            </a:pPr>
            <a:r>
              <a:rPr lang="fa-IR" sz="2000" kern="0" dirty="0">
                <a:cs typeface="B Titr" pitchFamily="2" charset="-78"/>
              </a:rPr>
              <a:t>برگزاری جلسات منطقه ای کنترل لیشمانیوز با حضور کارشناسان سالک</a:t>
            </a:r>
          </a:p>
          <a:p>
            <a:pPr algn="r" eaLnBrk="0" hangingPunct="0">
              <a:lnSpc>
                <a:spcPct val="200000"/>
              </a:lnSpc>
              <a:buClr>
                <a:schemeClr val="tx2">
                  <a:lumMod val="75000"/>
                </a:schemeClr>
              </a:buClr>
              <a:buFont typeface="Wingdings" pitchFamily="2" charset="2"/>
              <a:buChar char="Ø"/>
              <a:defRPr/>
            </a:pPr>
            <a:r>
              <a:rPr lang="fa-IR" sz="2000" kern="0" dirty="0">
                <a:latin typeface="+mn-lt"/>
                <a:cs typeface="B Titr" pitchFamily="2" charset="-78"/>
              </a:rPr>
              <a:t>تبادل اطلاعات کارشناسان در جلسات منطقه ای</a:t>
            </a:r>
          </a:p>
          <a:p>
            <a:pPr algn="r" eaLnBrk="0" hangingPunct="0">
              <a:lnSpc>
                <a:spcPct val="200000"/>
              </a:lnSpc>
              <a:buClr>
                <a:schemeClr val="tx2">
                  <a:lumMod val="75000"/>
                </a:schemeClr>
              </a:buClr>
              <a:buFont typeface="Wingdings" pitchFamily="2" charset="2"/>
              <a:buChar char="Ø"/>
              <a:defRPr/>
            </a:pPr>
            <a:r>
              <a:rPr lang="fa-IR" sz="2000" kern="0" dirty="0">
                <a:latin typeface="+mn-lt"/>
                <a:cs typeface="B Titr" pitchFamily="2" charset="-78"/>
              </a:rPr>
              <a:t>تدوین برنامه عملياتي منطقه اي کنترل سالک</a:t>
            </a:r>
          </a:p>
          <a:p>
            <a:pPr algn="r" eaLnBrk="0" hangingPunct="0">
              <a:lnSpc>
                <a:spcPct val="200000"/>
              </a:lnSpc>
              <a:buClr>
                <a:schemeClr val="tx2">
                  <a:lumMod val="75000"/>
                </a:schemeClr>
              </a:buClr>
              <a:buFont typeface="Wingdings" pitchFamily="2" charset="2"/>
              <a:buChar char="Ø"/>
              <a:defRPr/>
            </a:pPr>
            <a:r>
              <a:rPr lang="fa-IR" sz="2000" kern="0" dirty="0">
                <a:cs typeface="B Titr" pitchFamily="2" charset="-78"/>
              </a:rPr>
              <a:t>تدوین چک لیست استاندارد نظارتی</a:t>
            </a:r>
          </a:p>
          <a:p>
            <a:pPr algn="r" eaLnBrk="0" hangingPunct="0">
              <a:lnSpc>
                <a:spcPct val="200000"/>
              </a:lnSpc>
              <a:buClr>
                <a:schemeClr val="tx2">
                  <a:lumMod val="75000"/>
                </a:schemeClr>
              </a:buClr>
              <a:buFont typeface="Wingdings" pitchFamily="2" charset="2"/>
              <a:buChar char="Ø"/>
              <a:defRPr/>
            </a:pPr>
            <a:r>
              <a:rPr lang="fa-IR" sz="2000" kern="0" dirty="0">
                <a:latin typeface="+mn-lt"/>
                <a:cs typeface="B Titr" pitchFamily="2" charset="-78"/>
              </a:rPr>
              <a:t>بازدید از بیش از 90 شهرستان اندمیک بیماری و حداقل یک نوبت در طی دوسال اخیر </a:t>
            </a:r>
          </a:p>
          <a:p>
            <a:pPr algn="r" eaLnBrk="0" hangingPunct="0">
              <a:lnSpc>
                <a:spcPct val="200000"/>
              </a:lnSpc>
              <a:buClr>
                <a:schemeClr val="tx2">
                  <a:lumMod val="75000"/>
                </a:schemeClr>
              </a:buClr>
              <a:buFont typeface="Wingdings" pitchFamily="2" charset="2"/>
              <a:buChar char="Ø"/>
              <a:defRPr/>
            </a:pPr>
            <a:r>
              <a:rPr lang="fa-IR" sz="2000" kern="0" dirty="0">
                <a:cs typeface="B Titr" pitchFamily="2" charset="-78"/>
              </a:rPr>
              <a:t>برگزاری دوره های آموزشی ثبت بیماران، تشخیص بیماران و تشخیص آزمایشگاهی، درمان استاندارد بیماری، پیگیری بیماران، روش کنترل جوندگان، مبارزه با ناقلین، روش های ارتقا آموزش جامعه، روش جلب مشارکت مسئولین و سایر دست اندرکاران </a:t>
            </a:r>
            <a:r>
              <a:rPr lang="fa-IR" sz="2000" kern="0" dirty="0" smtClean="0">
                <a:cs typeface="B Titr" pitchFamily="2" charset="-78"/>
              </a:rPr>
              <a:t>در شهرستان های آندمیک بیماری</a:t>
            </a:r>
            <a:endParaRPr lang="fa-IR" sz="2000" kern="0" dirty="0">
              <a:latin typeface="+mn-lt"/>
              <a:cs typeface="B Titr" pitchFamily="2" charset="-78"/>
            </a:endParaRPr>
          </a:p>
          <a:p>
            <a:pPr algn="r" eaLnBrk="0" hangingPunct="0">
              <a:lnSpc>
                <a:spcPct val="200000"/>
              </a:lnSpc>
              <a:buClr>
                <a:schemeClr val="tx2">
                  <a:lumMod val="75000"/>
                </a:schemeClr>
              </a:buClr>
              <a:buFont typeface="Wingdings" pitchFamily="2" charset="2"/>
              <a:buChar char="Ø"/>
              <a:defRPr/>
            </a:pPr>
            <a:endParaRPr lang="fa-IR" sz="2000" dirty="0">
              <a:cs typeface="B Titr" pitchFamily="2" charset="-78"/>
            </a:endParaRPr>
          </a:p>
        </p:txBody>
      </p:sp>
      <p:sp>
        <p:nvSpPr>
          <p:cNvPr id="3" name="Rectangle 2"/>
          <p:cNvSpPr/>
          <p:nvPr/>
        </p:nvSpPr>
        <p:spPr>
          <a:xfrm>
            <a:off x="1979613" y="188913"/>
            <a:ext cx="5256212" cy="522287"/>
          </a:xfrm>
          <a:prstGeom prst="rect">
            <a:avLst/>
          </a:prstGeom>
        </p:spPr>
        <p:txBody>
          <a:bodyPr>
            <a:spAutoFit/>
          </a:bodyPr>
          <a:lstStyle/>
          <a:p>
            <a:pPr eaLnBrk="0" hangingPunct="0">
              <a:defRPr/>
            </a:pPr>
            <a:r>
              <a:rPr lang="fa-IR" sz="2800" kern="0" dirty="0">
                <a:solidFill>
                  <a:srgbClr val="006600"/>
                </a:solidFill>
                <a:cs typeface="B Titr" pitchFamily="2" charset="-78"/>
              </a:rPr>
              <a:t>دستاوردها و اقدامات انجام شده (ادامه)</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Grp="1" noChangeAspect="1" noChangeArrowheads="1"/>
          </p:cNvPicPr>
          <p:nvPr>
            <p:ph idx="1"/>
          </p:nvPr>
        </p:nvPicPr>
        <p:blipFill>
          <a:blip r:embed="rId2" cstate="print"/>
          <a:srcRect l="6589" t="19469" r="31248" b="13281"/>
          <a:stretch>
            <a:fillRect/>
          </a:stretch>
        </p:blipFill>
        <p:spPr>
          <a:xfrm>
            <a:off x="468313" y="188913"/>
            <a:ext cx="7272337" cy="6048375"/>
          </a:xfrm>
        </p:spPr>
      </p:pic>
      <p:pic>
        <p:nvPicPr>
          <p:cNvPr id="13" name="Picture 2"/>
          <p:cNvPicPr>
            <a:picLocks noChangeAspect="1" noChangeArrowheads="1"/>
          </p:cNvPicPr>
          <p:nvPr/>
        </p:nvPicPr>
        <p:blipFill>
          <a:blip r:embed="rId3" cstate="print"/>
          <a:srcRect l="10951" t="19589" r="35580" b="14101"/>
          <a:stretch>
            <a:fillRect/>
          </a:stretch>
        </p:blipFill>
        <p:spPr bwMode="auto">
          <a:xfrm>
            <a:off x="468313" y="188913"/>
            <a:ext cx="7542212" cy="6092825"/>
          </a:xfrm>
          <a:prstGeom prst="rect">
            <a:avLst/>
          </a:prstGeom>
          <a:noFill/>
          <a:ln w="9525">
            <a:noFill/>
            <a:miter lim="800000"/>
            <a:headEnd/>
            <a:tailEnd/>
          </a:ln>
        </p:spPr>
      </p:pic>
      <p:pic>
        <p:nvPicPr>
          <p:cNvPr id="15" name="Picture 2"/>
          <p:cNvPicPr>
            <a:picLocks noChangeAspect="1" noChangeArrowheads="1"/>
          </p:cNvPicPr>
          <p:nvPr/>
        </p:nvPicPr>
        <p:blipFill>
          <a:blip r:embed="rId4" cstate="print"/>
          <a:srcRect l="10931" t="18690" r="35406" b="13849"/>
          <a:stretch>
            <a:fillRect/>
          </a:stretch>
        </p:blipFill>
        <p:spPr bwMode="auto">
          <a:xfrm>
            <a:off x="468313" y="115888"/>
            <a:ext cx="7648575" cy="6178550"/>
          </a:xfrm>
          <a:prstGeom prst="rect">
            <a:avLst/>
          </a:prstGeom>
          <a:noFill/>
          <a:ln w="9525">
            <a:noFill/>
            <a:miter lim="800000"/>
            <a:headEnd/>
            <a:tailEnd/>
          </a:ln>
        </p:spPr>
      </p:pic>
      <p:sp>
        <p:nvSpPr>
          <p:cNvPr id="11" name="Rounded Rectangle 10"/>
          <p:cNvSpPr/>
          <p:nvPr/>
        </p:nvSpPr>
        <p:spPr>
          <a:xfrm>
            <a:off x="8100392" y="44624"/>
            <a:ext cx="100811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fa-IR"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1</a:t>
            </a:r>
            <a:endPar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Rounded Rectangle 11"/>
          <p:cNvSpPr/>
          <p:nvPr/>
        </p:nvSpPr>
        <p:spPr>
          <a:xfrm>
            <a:off x="8100392" y="44624"/>
            <a:ext cx="100811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fa-IR"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2</a:t>
            </a:r>
            <a:endParaRPr lang="fa-IR" dirty="0"/>
          </a:p>
        </p:txBody>
      </p:sp>
      <p:sp>
        <p:nvSpPr>
          <p:cNvPr id="14" name="Rounded Rectangle 13"/>
          <p:cNvSpPr/>
          <p:nvPr/>
        </p:nvSpPr>
        <p:spPr>
          <a:xfrm>
            <a:off x="8100392" y="44624"/>
            <a:ext cx="100811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fa-IR"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3</a:t>
            </a:r>
            <a:endPar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6" name="Picture 2"/>
          <p:cNvPicPr>
            <a:picLocks noChangeAspect="1" noChangeArrowheads="1"/>
          </p:cNvPicPr>
          <p:nvPr/>
        </p:nvPicPr>
        <p:blipFill>
          <a:blip r:embed="rId5" cstate="print"/>
          <a:srcRect l="10878" t="19939" r="35452" b="13731"/>
          <a:stretch>
            <a:fillRect/>
          </a:stretch>
        </p:blipFill>
        <p:spPr bwMode="auto">
          <a:xfrm>
            <a:off x="468313" y="260350"/>
            <a:ext cx="7632700" cy="604837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bg/>
                                          </p:spTgt>
                                        </p:tgtEl>
                                        <p:attrNameLst>
                                          <p:attrName>style.visibility</p:attrName>
                                        </p:attrNameLst>
                                      </p:cBhvr>
                                      <p:to>
                                        <p:strVal val="visible"/>
                                      </p:to>
                                    </p:set>
                                    <p:anim calcmode="lin" valueType="num">
                                      <p:cBhvr additive="base">
                                        <p:cTn id="12"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 calcmode="lin" valueType="num">
                                      <p:cBhvr additive="base">
                                        <p:cTn id="1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bg/>
                                          </p:spTgt>
                                        </p:tgtEl>
                                        <p:attrNameLst>
                                          <p:attrName>style.visibility</p:attrName>
                                        </p:attrNameLst>
                                      </p:cBhvr>
                                      <p:to>
                                        <p:strVal val="visible"/>
                                      </p:to>
                                    </p:set>
                                    <p:animEffect transition="in" filter="fade">
                                      <p:cBhvr>
                                        <p:cTn id="27" dur="2000"/>
                                        <p:tgtEl>
                                          <p:spTgt spid="12">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fade">
                                      <p:cBhvr>
                                        <p:cTn id="30" dur="2000"/>
                                        <p:tgtEl>
                                          <p:spTgt spid="1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4">
                                            <p:bg/>
                                          </p:spTgt>
                                        </p:tgtEl>
                                        <p:attrNameLst>
                                          <p:attrName>style.visibility</p:attrName>
                                        </p:attrNameLst>
                                      </p:cBhvr>
                                      <p:to>
                                        <p:strVal val="visible"/>
                                      </p:to>
                                    </p:set>
                                    <p:anim calcmode="lin" valueType="num">
                                      <p:cBhvr additive="base">
                                        <p:cTn id="40"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41" dur="500" fill="hold"/>
                                        <p:tgtEl>
                                          <p:spTgt spid="14">
                                            <p:bg/>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anim calcmode="lin" valueType="num">
                                      <p:cBhvr additive="base">
                                        <p:cTn id="4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P spid="12" grpId="0" build="allAtOnce" animBg="1"/>
      <p:bldP spid="14"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J:\ \Leishmaniasis\climate change-\4268630044.jpg"/>
          <p:cNvPicPr>
            <a:picLocks noChangeAspect="1" noChangeArrowheads="1"/>
          </p:cNvPicPr>
          <p:nvPr/>
        </p:nvPicPr>
        <p:blipFill>
          <a:blip r:embed="rId3" cstate="print">
            <a:lum bright="39000" contrast="-60000"/>
          </a:blip>
          <a:srcRect/>
          <a:stretch>
            <a:fillRect/>
          </a:stretch>
        </p:blipFill>
        <p:spPr bwMode="auto">
          <a:xfrm>
            <a:off x="0" y="-1"/>
            <a:ext cx="9144000" cy="6858001"/>
          </a:xfrm>
          <a:prstGeom prst="rect">
            <a:avLst/>
          </a:prstGeom>
          <a:noFill/>
        </p:spPr>
      </p:pic>
      <p:sp>
        <p:nvSpPr>
          <p:cNvPr id="8" name="Content Placeholder 2"/>
          <p:cNvSpPr txBox="1">
            <a:spLocks/>
          </p:cNvSpPr>
          <p:nvPr/>
        </p:nvSpPr>
        <p:spPr bwMode="auto">
          <a:xfrm>
            <a:off x="539750" y="2997200"/>
            <a:ext cx="6985000" cy="2841625"/>
          </a:xfrm>
          <a:prstGeom prst="rect">
            <a:avLst/>
          </a:prstGeom>
          <a:noFill/>
          <a:ln w="9525">
            <a:noFill/>
            <a:miter lim="800000"/>
            <a:headEnd/>
            <a:tailEnd/>
          </a:ln>
        </p:spPr>
        <p:txBody>
          <a:bodyPr>
            <a:normAutofit/>
          </a:bodyPr>
          <a:lstStyle/>
          <a:p>
            <a:pPr algn="r" eaLnBrk="0" hangingPunct="0">
              <a:spcBef>
                <a:spcPct val="20000"/>
              </a:spcBef>
              <a:buFont typeface="Wingdings" pitchFamily="2" charset="2"/>
              <a:buChar char="Ø"/>
              <a:defRPr/>
            </a:pPr>
            <a:endParaRPr lang="fa-IR" sz="2400" kern="0" dirty="0">
              <a:latin typeface="+mn-lt"/>
              <a:cs typeface="B Mitra" pitchFamily="2" charset="-78"/>
            </a:endParaRPr>
          </a:p>
        </p:txBody>
      </p:sp>
      <p:sp>
        <p:nvSpPr>
          <p:cNvPr id="4" name="Title 1"/>
          <p:cNvSpPr txBox="1">
            <a:spLocks/>
          </p:cNvSpPr>
          <p:nvPr/>
        </p:nvSpPr>
        <p:spPr bwMode="auto">
          <a:xfrm>
            <a:off x="179388" y="0"/>
            <a:ext cx="8172450" cy="863600"/>
          </a:xfrm>
          <a:prstGeom prst="rect">
            <a:avLst/>
          </a:prstGeom>
          <a:noFill/>
          <a:ln w="9525">
            <a:noFill/>
            <a:miter lim="800000"/>
            <a:headEnd/>
            <a:tailEnd/>
          </a:ln>
        </p:spPr>
        <p:txBody>
          <a:bodyPr anchor="ctr">
            <a:normAutofit/>
          </a:bodyPr>
          <a:lstStyle/>
          <a:p>
            <a:pPr eaLnBrk="0" hangingPunct="0">
              <a:defRPr/>
            </a:pPr>
            <a:r>
              <a:rPr lang="fa-IR" sz="4000" kern="0" dirty="0">
                <a:solidFill>
                  <a:srgbClr val="C00000"/>
                </a:solidFill>
                <a:latin typeface="+mj-lt"/>
                <a:ea typeface="+mj-ea"/>
                <a:cs typeface="B Titr" pitchFamily="2" charset="-78"/>
              </a:rPr>
              <a:t>مشكلات</a:t>
            </a:r>
            <a:r>
              <a:rPr lang="fa-IR" sz="3600" kern="0" dirty="0">
                <a:latin typeface="+mj-lt"/>
                <a:ea typeface="+mj-ea"/>
                <a:cs typeface="B Titr" pitchFamily="2" charset="-78"/>
              </a:rPr>
              <a:t> </a:t>
            </a:r>
          </a:p>
        </p:txBody>
      </p:sp>
      <p:sp>
        <p:nvSpPr>
          <p:cNvPr id="5" name="Content Placeholder 2"/>
          <p:cNvSpPr txBox="1">
            <a:spLocks/>
          </p:cNvSpPr>
          <p:nvPr/>
        </p:nvSpPr>
        <p:spPr bwMode="auto">
          <a:xfrm>
            <a:off x="0" y="836612"/>
            <a:ext cx="9144000" cy="5335587"/>
          </a:xfrm>
          <a:prstGeom prst="rect">
            <a:avLst/>
          </a:prstGeom>
          <a:noFill/>
          <a:ln w="9525">
            <a:noFill/>
            <a:miter lim="800000"/>
            <a:headEnd/>
            <a:tailEnd/>
          </a:ln>
        </p:spPr>
        <p:txBody>
          <a:bodyPr>
            <a:normAutofit fontScale="92500" lnSpcReduction="10000"/>
          </a:bodyPr>
          <a:lstStyle/>
          <a:p>
            <a:pPr algn="r" eaLnBrk="0" hangingPunct="0">
              <a:lnSpc>
                <a:spcPct val="200000"/>
              </a:lnSpc>
              <a:buClr>
                <a:schemeClr val="accent1">
                  <a:lumMod val="75000"/>
                </a:schemeClr>
              </a:buClr>
              <a:buFont typeface="Wingdings" pitchFamily="2" charset="2"/>
              <a:buChar char="Ø"/>
              <a:defRPr/>
            </a:pPr>
            <a:r>
              <a:rPr lang="fa-IR" sz="2200" kern="0" dirty="0">
                <a:cs typeface="B Titr" pitchFamily="2" charset="-78"/>
              </a:rPr>
              <a:t>تغییرات آب و هوایی و گرم شدن زمین</a:t>
            </a:r>
          </a:p>
          <a:p>
            <a:pPr algn="r" eaLnBrk="0" hangingPunct="0">
              <a:lnSpc>
                <a:spcPct val="200000"/>
              </a:lnSpc>
              <a:buClr>
                <a:schemeClr val="accent1">
                  <a:lumMod val="75000"/>
                </a:schemeClr>
              </a:buClr>
              <a:buFont typeface="Wingdings" pitchFamily="2" charset="2"/>
              <a:buChar char="Ø"/>
              <a:defRPr/>
            </a:pPr>
            <a:r>
              <a:rPr lang="fa-IR" sz="2200" kern="0" dirty="0">
                <a:cs typeface="B Titr" pitchFamily="2" charset="-78"/>
              </a:rPr>
              <a:t>ناکافی بودن همکاری های درون بخشی جهت ارتقا کنترل بیماری</a:t>
            </a:r>
          </a:p>
          <a:p>
            <a:pPr lvl="1" algn="r" eaLnBrk="0" hangingPunct="0">
              <a:lnSpc>
                <a:spcPct val="200000"/>
              </a:lnSpc>
              <a:buClr>
                <a:schemeClr val="accent1">
                  <a:lumMod val="75000"/>
                </a:schemeClr>
              </a:buClr>
              <a:buFont typeface="Wingdings" pitchFamily="2" charset="2"/>
              <a:buChar char="Ø"/>
              <a:defRPr/>
            </a:pPr>
            <a:r>
              <a:rPr lang="fa-IR" sz="2200" kern="0" dirty="0">
                <a:cs typeface="B Titr" pitchFamily="2" charset="-78"/>
              </a:rPr>
              <a:t>ناکافی بودن حمایت مسئولین برخی دانشگاه ها از برنامه کنترل لیشمانیوز</a:t>
            </a:r>
          </a:p>
          <a:p>
            <a:pPr lvl="1" algn="r" eaLnBrk="0" hangingPunct="0">
              <a:lnSpc>
                <a:spcPct val="200000"/>
              </a:lnSpc>
              <a:buClr>
                <a:schemeClr val="accent1">
                  <a:lumMod val="75000"/>
                </a:schemeClr>
              </a:buClr>
              <a:buFont typeface="Wingdings" pitchFamily="2" charset="2"/>
              <a:buChar char="Ø"/>
              <a:defRPr/>
            </a:pPr>
            <a:r>
              <a:rPr lang="fa-IR" sz="2200" kern="0" dirty="0">
                <a:cs typeface="B Titr" pitchFamily="2" charset="-78"/>
              </a:rPr>
              <a:t>ناکافی بودن همکاری مسئولین آزمایشگاه ها و متخصصین جهت تدوین </a:t>
            </a:r>
            <a:r>
              <a:rPr lang="fa-IR" sz="2200" kern="0" dirty="0" smtClean="0">
                <a:cs typeface="B Titr" pitchFamily="2" charset="-78"/>
              </a:rPr>
              <a:t>مشترک برنامه </a:t>
            </a:r>
            <a:r>
              <a:rPr lang="fa-IR" sz="2200" kern="0" dirty="0">
                <a:cs typeface="B Titr" pitchFamily="2" charset="-78"/>
              </a:rPr>
              <a:t>عملیاتی کنترل لیشمانیوز در برخی دانشگاه ها</a:t>
            </a:r>
          </a:p>
          <a:p>
            <a:pPr lvl="1" algn="r" eaLnBrk="0" hangingPunct="0">
              <a:lnSpc>
                <a:spcPct val="200000"/>
              </a:lnSpc>
              <a:buClr>
                <a:schemeClr val="accent1">
                  <a:lumMod val="75000"/>
                </a:schemeClr>
              </a:buClr>
              <a:buFont typeface="Wingdings" pitchFamily="2" charset="2"/>
              <a:buChar char="Ø"/>
              <a:defRPr/>
            </a:pPr>
            <a:r>
              <a:rPr lang="fa-IR" sz="2200" kern="0" dirty="0">
                <a:latin typeface="+mn-lt"/>
                <a:cs typeface="B Titr" pitchFamily="2" charset="-78"/>
              </a:rPr>
              <a:t>ناکافی بودن همکاری متخصصین در برخی دانشگاه ها جهت آموزش  کارکنان بهداشتی درمانی و درمان </a:t>
            </a:r>
            <a:r>
              <a:rPr lang="fa-IR" sz="2200" kern="0" dirty="0" smtClean="0">
                <a:latin typeface="+mn-lt"/>
                <a:cs typeface="B Titr" pitchFamily="2" charset="-78"/>
              </a:rPr>
              <a:t>بیماران </a:t>
            </a:r>
            <a:r>
              <a:rPr lang="fa-IR" sz="2200" kern="0" dirty="0">
                <a:latin typeface="+mn-lt"/>
                <a:cs typeface="B Titr" pitchFamily="2" charset="-78"/>
              </a:rPr>
              <a:t>طبق دستورالعمل کشوری</a:t>
            </a:r>
          </a:p>
          <a:p>
            <a:pPr lvl="1" algn="r" eaLnBrk="0" hangingPunct="0">
              <a:lnSpc>
                <a:spcPct val="200000"/>
              </a:lnSpc>
              <a:buClr>
                <a:schemeClr val="accent1">
                  <a:lumMod val="75000"/>
                </a:schemeClr>
              </a:buClr>
              <a:buFont typeface="Wingdings" pitchFamily="2" charset="2"/>
              <a:buChar char="Ø"/>
              <a:defRPr/>
            </a:pPr>
            <a:r>
              <a:rPr lang="fa-IR" sz="2200" kern="0" dirty="0">
                <a:latin typeface="+mn-lt"/>
                <a:cs typeface="B Titr" pitchFamily="2" charset="-78"/>
              </a:rPr>
              <a:t>عدم راه اندازی شبکه </a:t>
            </a:r>
            <a:r>
              <a:rPr lang="fa-IR" sz="2200" kern="0" dirty="0" smtClean="0">
                <a:latin typeface="+mn-lt"/>
                <a:cs typeface="B Titr" pitchFamily="2" charset="-78"/>
              </a:rPr>
              <a:t>آزمایشگاهی </a:t>
            </a:r>
            <a:r>
              <a:rPr lang="fa-IR" sz="2200" kern="0" dirty="0">
                <a:latin typeface="+mn-lt"/>
                <a:cs typeface="B Titr" pitchFamily="2" charset="-78"/>
              </a:rPr>
              <a:t>لیشمانیوز در برخی دانشگاه ها طبق دستورالعمل آزمایشگاه مرجع سلامت</a:t>
            </a:r>
            <a:endParaRPr lang="fa-IR" sz="2400" dirty="0">
              <a:ea typeface="Calibri" pitchFamily="34" charset="0"/>
              <a:cs typeface="B Mitra" pitchFamily="2" charset="-78"/>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txBox="1">
            <a:spLocks/>
          </p:cNvSpPr>
          <p:nvPr/>
        </p:nvSpPr>
        <p:spPr bwMode="auto">
          <a:xfrm>
            <a:off x="381000" y="838200"/>
            <a:ext cx="7777163" cy="5486400"/>
          </a:xfrm>
          <a:prstGeom prst="rect">
            <a:avLst/>
          </a:prstGeom>
          <a:noFill/>
          <a:ln w="9525">
            <a:noFill/>
            <a:miter lim="800000"/>
            <a:headEnd/>
            <a:tailEnd/>
          </a:ln>
        </p:spPr>
        <p:txBody>
          <a:bodyPr/>
          <a:lstStyle/>
          <a:p>
            <a:pPr algn="r" eaLnBrk="0" hangingPunct="0">
              <a:lnSpc>
                <a:spcPct val="150000"/>
              </a:lnSpc>
              <a:buClr>
                <a:schemeClr val="accent1">
                  <a:lumMod val="75000"/>
                </a:schemeClr>
              </a:buClr>
              <a:buFont typeface="Wingdings" pitchFamily="2" charset="2"/>
              <a:buChar char="Ø"/>
              <a:defRPr/>
            </a:pPr>
            <a:r>
              <a:rPr lang="fa-IR" sz="2200" kern="0" dirty="0">
                <a:cs typeface="B Titr" pitchFamily="2" charset="-78"/>
              </a:rPr>
              <a:t>كمبود نيروي انساني در مراكز درمان سالك و مراكز بهداشتي درماني</a:t>
            </a:r>
          </a:p>
          <a:p>
            <a:pPr algn="r" eaLnBrk="0" hangingPunct="0">
              <a:lnSpc>
                <a:spcPct val="150000"/>
              </a:lnSpc>
              <a:buClr>
                <a:schemeClr val="accent1">
                  <a:lumMod val="75000"/>
                </a:schemeClr>
              </a:buClr>
              <a:buFont typeface="Wingdings" pitchFamily="2" charset="2"/>
              <a:buChar char="Ø"/>
              <a:defRPr/>
            </a:pPr>
            <a:r>
              <a:rPr lang="fa-IR" sz="2200" kern="0" dirty="0">
                <a:cs typeface="B Titr" pitchFamily="2" charset="-78"/>
              </a:rPr>
              <a:t>اعتبارات ناكافي جهت برنامه هاي كنترلي سالك</a:t>
            </a:r>
          </a:p>
          <a:p>
            <a:pPr algn="r" eaLnBrk="0" hangingPunct="0">
              <a:lnSpc>
                <a:spcPct val="150000"/>
              </a:lnSpc>
              <a:buClr>
                <a:schemeClr val="accent1">
                  <a:lumMod val="75000"/>
                </a:schemeClr>
              </a:buClr>
              <a:buFont typeface="Wingdings" pitchFamily="2" charset="2"/>
              <a:buChar char="Ø"/>
              <a:defRPr/>
            </a:pPr>
            <a:r>
              <a:rPr lang="fa-IR" sz="2200" kern="0" dirty="0">
                <a:cs typeface="B Titr" pitchFamily="2" charset="-78"/>
              </a:rPr>
              <a:t>پراكندگي جمعيت در برخي از استانها </a:t>
            </a:r>
          </a:p>
          <a:p>
            <a:pPr algn="r" eaLnBrk="0" hangingPunct="0">
              <a:lnSpc>
                <a:spcPct val="150000"/>
              </a:lnSpc>
              <a:buClr>
                <a:schemeClr val="accent1">
                  <a:lumMod val="75000"/>
                </a:schemeClr>
              </a:buClr>
              <a:buFont typeface="Wingdings" pitchFamily="2" charset="2"/>
              <a:buChar char="Ø"/>
              <a:defRPr/>
            </a:pPr>
            <a:r>
              <a:rPr lang="fa-IR" sz="2200" kern="0" dirty="0">
                <a:cs typeface="B Titr" pitchFamily="2" charset="-78"/>
              </a:rPr>
              <a:t>عدم حمايت كامل استانداريهاي استانهاي آلوده از برنامه كنترل سالك و عدم تخصيص بودجه كافي از استانداري جهت كنترل سالك</a:t>
            </a:r>
          </a:p>
          <a:p>
            <a:pPr algn="r" eaLnBrk="0" hangingPunct="0">
              <a:lnSpc>
                <a:spcPct val="150000"/>
              </a:lnSpc>
              <a:buClr>
                <a:schemeClr val="accent1">
                  <a:lumMod val="75000"/>
                </a:schemeClr>
              </a:buClr>
              <a:buFont typeface="Wingdings" pitchFamily="2" charset="2"/>
              <a:buChar char="Ø"/>
              <a:defRPr/>
            </a:pPr>
            <a:r>
              <a:rPr lang="fa-IR" sz="2200" kern="0" dirty="0">
                <a:cs typeface="B Titr" pitchFamily="2" charset="-78"/>
              </a:rPr>
              <a:t>همکاری نامناسب سایر ادارات در خصوص اجرای عملیات اتلاف سگهای ولگرد و سیستم جمع آوری و دفع بهداشتی زباله و مبارزه با جوندگان</a:t>
            </a:r>
            <a:endParaRPr lang="fa-IR" sz="2200" kern="0" dirty="0">
              <a:latin typeface="+mn-lt"/>
              <a:cs typeface="B Titr" pitchFamily="2" charset="-78"/>
            </a:endParaRPr>
          </a:p>
          <a:p>
            <a:pPr algn="r" eaLnBrk="0" hangingPunct="0">
              <a:lnSpc>
                <a:spcPct val="150000"/>
              </a:lnSpc>
              <a:buClr>
                <a:schemeClr val="accent1">
                  <a:lumMod val="75000"/>
                </a:schemeClr>
              </a:buClr>
              <a:buFont typeface="Wingdings" pitchFamily="2" charset="2"/>
              <a:buChar char="Ø"/>
              <a:defRPr/>
            </a:pPr>
            <a:r>
              <a:rPr lang="fa-IR" sz="2200" kern="0" dirty="0">
                <a:latin typeface="+mn-lt"/>
                <a:cs typeface="B Titr" pitchFamily="2" charset="-78"/>
              </a:rPr>
              <a:t>عدم همكاري كافي شهرداري ها و دهياري ها در برنامه كنترل جوندگان</a:t>
            </a:r>
          </a:p>
          <a:p>
            <a:pPr algn="r" eaLnBrk="0" hangingPunct="0">
              <a:lnSpc>
                <a:spcPct val="150000"/>
              </a:lnSpc>
              <a:buClr>
                <a:schemeClr val="accent1">
                  <a:lumMod val="75000"/>
                </a:schemeClr>
              </a:buClr>
              <a:buFont typeface="Wingdings" pitchFamily="2" charset="2"/>
              <a:buChar char="Ø"/>
              <a:defRPr/>
            </a:pPr>
            <a:r>
              <a:rPr lang="fa-IR" sz="2200" kern="0" dirty="0">
                <a:cs typeface="B Titr" pitchFamily="2" charset="-78"/>
              </a:rPr>
              <a:t>ناکافی بودن آگاهی جامعه در خصوص انجام </a:t>
            </a:r>
            <a:r>
              <a:rPr lang="fa-IR" sz="2200" kern="0" dirty="0" smtClean="0">
                <a:cs typeface="B Titr" pitchFamily="2" charset="-78"/>
              </a:rPr>
              <a:t>حفاظت </a:t>
            </a:r>
            <a:r>
              <a:rPr lang="fa-IR" sz="2200" kern="0" dirty="0">
                <a:cs typeface="B Titr" pitchFamily="2" charset="-78"/>
              </a:rPr>
              <a:t>شخصی و اقدامات کنترلی </a:t>
            </a:r>
            <a:endParaRPr lang="fa-IR" sz="2200" kern="0" dirty="0">
              <a:latin typeface="+mn-lt"/>
              <a:cs typeface="B Titr" pitchFamily="2" charset="-78"/>
            </a:endParaRPr>
          </a:p>
        </p:txBody>
      </p:sp>
      <p:sp>
        <p:nvSpPr>
          <p:cNvPr id="3" name="Rectangle 2"/>
          <p:cNvSpPr/>
          <p:nvPr/>
        </p:nvSpPr>
        <p:spPr>
          <a:xfrm>
            <a:off x="1979613" y="188913"/>
            <a:ext cx="5256212" cy="522287"/>
          </a:xfrm>
          <a:prstGeom prst="rect">
            <a:avLst/>
          </a:prstGeom>
        </p:spPr>
        <p:txBody>
          <a:bodyPr>
            <a:spAutoFit/>
          </a:bodyPr>
          <a:lstStyle/>
          <a:p>
            <a:pPr eaLnBrk="0" hangingPunct="0">
              <a:defRPr/>
            </a:pPr>
            <a:r>
              <a:rPr lang="fa-IR" sz="2800" kern="0" dirty="0">
                <a:solidFill>
                  <a:srgbClr val="C00000"/>
                </a:solidFill>
                <a:cs typeface="B Titr" pitchFamily="2" charset="-78"/>
              </a:rPr>
              <a:t>مشكلات (ادامه)</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endParaRPr lang="en-US" smtClean="0">
              <a:cs typeface="Times New Roman" pitchFamily="18" charset="0"/>
            </a:endParaRPr>
          </a:p>
        </p:txBody>
      </p:sp>
      <p:sp>
        <p:nvSpPr>
          <p:cNvPr id="82947" name="Content Placeholder 2"/>
          <p:cNvSpPr>
            <a:spLocks noGrp="1"/>
          </p:cNvSpPr>
          <p:nvPr>
            <p:ph idx="1"/>
          </p:nvPr>
        </p:nvSpPr>
        <p:spPr/>
        <p:txBody>
          <a:bodyPr/>
          <a:lstStyle/>
          <a:p>
            <a:endParaRPr lang="en-US" smtClean="0"/>
          </a:p>
        </p:txBody>
      </p:sp>
      <p:pic>
        <p:nvPicPr>
          <p:cNvPr id="82948" name="Picture 8" descr="DSC00174"/>
          <p:cNvPicPr>
            <a:picLocks noChangeAspect="1" noChangeArrowheads="1"/>
          </p:cNvPicPr>
          <p:nvPr/>
        </p:nvPicPr>
        <p:blipFill>
          <a:blip r:embed="rId2" cstate="print"/>
          <a:srcRect/>
          <a:stretch>
            <a:fillRect/>
          </a:stretch>
        </p:blipFill>
        <p:spPr bwMode="auto">
          <a:xfrm>
            <a:off x="660400" y="3276600"/>
            <a:ext cx="3759200" cy="2819400"/>
          </a:xfrm>
          <a:prstGeom prst="rect">
            <a:avLst/>
          </a:prstGeom>
          <a:noFill/>
          <a:ln w="9525">
            <a:noFill/>
            <a:miter lim="800000"/>
            <a:headEnd/>
            <a:tailEnd/>
          </a:ln>
        </p:spPr>
      </p:pic>
      <p:pic>
        <p:nvPicPr>
          <p:cNvPr id="82949" name="Picture 7" descr="DSC00176"/>
          <p:cNvPicPr>
            <a:picLocks noChangeAspect="1" noChangeArrowheads="1"/>
          </p:cNvPicPr>
          <p:nvPr/>
        </p:nvPicPr>
        <p:blipFill>
          <a:blip r:embed="rId3" cstate="print"/>
          <a:srcRect/>
          <a:stretch>
            <a:fillRect/>
          </a:stretch>
        </p:blipFill>
        <p:spPr bwMode="auto">
          <a:xfrm>
            <a:off x="5105400" y="990600"/>
            <a:ext cx="3629025" cy="272256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DSC0071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pull dir="l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539750" y="2997200"/>
            <a:ext cx="6985000" cy="2841625"/>
          </a:xfrm>
          <a:prstGeom prst="rect">
            <a:avLst/>
          </a:prstGeom>
          <a:noFill/>
          <a:ln w="9525">
            <a:noFill/>
            <a:miter lim="800000"/>
            <a:headEnd/>
            <a:tailEnd/>
          </a:ln>
        </p:spPr>
        <p:txBody>
          <a:bodyPr>
            <a:normAutofit/>
          </a:bodyPr>
          <a:lstStyle/>
          <a:p>
            <a:pPr algn="r" eaLnBrk="0" hangingPunct="0">
              <a:spcBef>
                <a:spcPct val="20000"/>
              </a:spcBef>
              <a:buFont typeface="Wingdings" pitchFamily="2" charset="2"/>
              <a:buChar char="Ø"/>
              <a:defRPr/>
            </a:pPr>
            <a:endParaRPr lang="fa-IR" sz="2400" kern="0" dirty="0">
              <a:latin typeface="+mn-lt"/>
              <a:cs typeface="B Mitra" pitchFamily="2" charset="-78"/>
            </a:endParaRPr>
          </a:p>
        </p:txBody>
      </p:sp>
      <p:sp>
        <p:nvSpPr>
          <p:cNvPr id="4" name="Title 1"/>
          <p:cNvSpPr txBox="1">
            <a:spLocks/>
          </p:cNvSpPr>
          <p:nvPr/>
        </p:nvSpPr>
        <p:spPr bwMode="auto">
          <a:xfrm>
            <a:off x="0" y="0"/>
            <a:ext cx="8172450" cy="863600"/>
          </a:xfrm>
          <a:prstGeom prst="rect">
            <a:avLst/>
          </a:prstGeom>
          <a:noFill/>
          <a:ln w="9525">
            <a:noFill/>
            <a:miter lim="800000"/>
            <a:headEnd/>
            <a:tailEnd/>
          </a:ln>
        </p:spPr>
        <p:txBody>
          <a:bodyPr anchor="ctr">
            <a:normAutofit/>
          </a:bodyPr>
          <a:lstStyle/>
          <a:p>
            <a:pPr eaLnBrk="0" hangingPunct="0">
              <a:defRPr/>
            </a:pPr>
            <a:r>
              <a:rPr lang="fa-IR" sz="3200" kern="0" dirty="0">
                <a:solidFill>
                  <a:schemeClr val="bg1"/>
                </a:solidFill>
                <a:latin typeface="+mj-lt"/>
                <a:ea typeface="+mj-ea"/>
                <a:cs typeface="B Titr" pitchFamily="2" charset="-78"/>
              </a:rPr>
              <a:t>توصيه ها  </a:t>
            </a:r>
          </a:p>
        </p:txBody>
      </p:sp>
      <p:sp>
        <p:nvSpPr>
          <p:cNvPr id="5" name="Content Placeholder 2"/>
          <p:cNvSpPr txBox="1">
            <a:spLocks/>
          </p:cNvSpPr>
          <p:nvPr/>
        </p:nvSpPr>
        <p:spPr bwMode="auto">
          <a:xfrm>
            <a:off x="381000" y="1066800"/>
            <a:ext cx="8172450" cy="5472112"/>
          </a:xfrm>
          <a:prstGeom prst="rect">
            <a:avLst/>
          </a:prstGeom>
          <a:noFill/>
          <a:ln w="9525">
            <a:noFill/>
            <a:miter lim="800000"/>
            <a:headEnd/>
            <a:tailEnd/>
          </a:ln>
        </p:spPr>
        <p:txBody>
          <a:bodyPr>
            <a:normAutofit/>
          </a:bodyPr>
          <a:lstStyle/>
          <a:p>
            <a:pPr algn="r" eaLnBrk="0" hangingPunct="0">
              <a:lnSpc>
                <a:spcPct val="150000"/>
              </a:lnSpc>
              <a:buClr>
                <a:schemeClr val="tx2">
                  <a:lumMod val="75000"/>
                </a:schemeClr>
              </a:buClr>
              <a:buFont typeface="Wingdings" pitchFamily="2" charset="2"/>
              <a:buChar char="Ø"/>
              <a:defRPr/>
            </a:pPr>
            <a:r>
              <a:rPr lang="fa-IR" sz="2200" kern="0" dirty="0">
                <a:latin typeface="+mn-lt"/>
                <a:cs typeface="B Titr" pitchFamily="2" charset="-78"/>
              </a:rPr>
              <a:t>ارتقا هماهنگی درون بخشی </a:t>
            </a:r>
          </a:p>
          <a:p>
            <a:pPr lvl="1" algn="r" eaLnBrk="0" hangingPunct="0">
              <a:lnSpc>
                <a:spcPct val="150000"/>
              </a:lnSpc>
              <a:buClr>
                <a:schemeClr val="tx2">
                  <a:lumMod val="75000"/>
                </a:schemeClr>
              </a:buClr>
              <a:buFont typeface="Wingdings" pitchFamily="2" charset="2"/>
              <a:buChar char="Ø"/>
              <a:defRPr/>
            </a:pPr>
            <a:r>
              <a:rPr lang="fa-IR" sz="2200" kern="0" dirty="0">
                <a:cs typeface="B Titr" pitchFamily="2" charset="-78"/>
              </a:rPr>
              <a:t>تشکیل جلسات منظم </a:t>
            </a:r>
            <a:r>
              <a:rPr lang="fa-IR" sz="2200" kern="0" dirty="0" smtClean="0">
                <a:cs typeface="B Titr" pitchFamily="2" charset="-78"/>
              </a:rPr>
              <a:t>حداقل با </a:t>
            </a:r>
            <a:r>
              <a:rPr lang="fa-IR" sz="2200" kern="0" dirty="0">
                <a:cs typeface="B Titr" pitchFamily="2" charset="-78"/>
              </a:rPr>
              <a:t>حضور اساتید و مسئولین آزمایشگاه دانشگاه</a:t>
            </a:r>
          </a:p>
          <a:p>
            <a:pPr lvl="1" algn="r" eaLnBrk="0" hangingPunct="0">
              <a:lnSpc>
                <a:spcPct val="150000"/>
              </a:lnSpc>
              <a:buClr>
                <a:schemeClr val="tx2">
                  <a:lumMod val="75000"/>
                </a:schemeClr>
              </a:buClr>
              <a:buFont typeface="Wingdings" pitchFamily="2" charset="2"/>
              <a:buChar char="Ø"/>
              <a:defRPr/>
            </a:pPr>
            <a:r>
              <a:rPr lang="fa-IR" sz="2200" kern="0" dirty="0">
                <a:latin typeface="+mn-lt"/>
                <a:cs typeface="B Titr" pitchFamily="2" charset="-78"/>
              </a:rPr>
              <a:t>تدوین برنامه عملیاتی مشترک کنترل لیشمانیوز با حضور اساتید و مسئولین آزمایشگاه  و مشخص شدن فعالیت هر گروه</a:t>
            </a:r>
          </a:p>
          <a:p>
            <a:pPr lvl="1" algn="r" eaLnBrk="0" hangingPunct="0">
              <a:lnSpc>
                <a:spcPct val="150000"/>
              </a:lnSpc>
              <a:buClr>
                <a:schemeClr val="tx2">
                  <a:lumMod val="75000"/>
                </a:schemeClr>
              </a:buClr>
              <a:buFont typeface="Wingdings" pitchFamily="2" charset="2"/>
              <a:buChar char="Ø"/>
              <a:defRPr/>
            </a:pPr>
            <a:r>
              <a:rPr lang="fa-IR" sz="2200" kern="0" dirty="0">
                <a:cs typeface="B Titr" pitchFamily="2" charset="-78"/>
              </a:rPr>
              <a:t>ارائه گزارش بطور دوره ای به سایر مسئولین دانشگاه </a:t>
            </a:r>
            <a:r>
              <a:rPr lang="fa-IR" sz="2200" kern="0" dirty="0" smtClean="0">
                <a:cs typeface="B Titr" pitchFamily="2" charset="-78"/>
              </a:rPr>
              <a:t>و </a:t>
            </a:r>
            <a:r>
              <a:rPr lang="fa-IR" sz="2200" kern="0" dirty="0">
                <a:cs typeface="B Titr" pitchFamily="2" charset="-78"/>
              </a:rPr>
              <a:t>سطح کشوری</a:t>
            </a:r>
          </a:p>
          <a:p>
            <a:pPr lvl="1" algn="r" eaLnBrk="0" hangingPunct="0">
              <a:lnSpc>
                <a:spcPct val="150000"/>
              </a:lnSpc>
              <a:buClr>
                <a:schemeClr val="tx2">
                  <a:lumMod val="75000"/>
                </a:schemeClr>
              </a:buClr>
              <a:buFont typeface="Wingdings" pitchFamily="2" charset="2"/>
              <a:buChar char="Ø"/>
              <a:defRPr/>
            </a:pPr>
            <a:r>
              <a:rPr lang="fa-IR" sz="2200" kern="0" dirty="0">
                <a:cs typeface="B Titr" pitchFamily="2" charset="-78"/>
              </a:rPr>
              <a:t>انجام اقدامات </a:t>
            </a:r>
            <a:r>
              <a:rPr lang="fa-IR" sz="2200" kern="0" dirty="0" smtClean="0">
                <a:cs typeface="B Titr" pitchFamily="2" charset="-78"/>
              </a:rPr>
              <a:t>پیشبینی </a:t>
            </a:r>
            <a:r>
              <a:rPr lang="fa-IR" sz="2200" kern="0" dirty="0">
                <a:cs typeface="B Titr" pitchFamily="2" charset="-78"/>
              </a:rPr>
              <a:t>بروز سالک  در کانون های آلوده و مناطق مشکوک </a:t>
            </a:r>
          </a:p>
          <a:p>
            <a:pPr lvl="1" algn="r" eaLnBrk="0" hangingPunct="0">
              <a:lnSpc>
                <a:spcPct val="150000"/>
              </a:lnSpc>
              <a:buClr>
                <a:schemeClr val="tx2">
                  <a:lumMod val="75000"/>
                </a:schemeClr>
              </a:buClr>
              <a:buFont typeface="Wingdings" pitchFamily="2" charset="2"/>
              <a:buChar char="Ø"/>
              <a:defRPr/>
            </a:pPr>
            <a:r>
              <a:rPr lang="fa-IR" sz="2200" kern="0" dirty="0">
                <a:cs typeface="B Titr" pitchFamily="2" charset="-78"/>
              </a:rPr>
              <a:t>انجام اقدامات به هنگام  جهت کنترل بیماری سالک</a:t>
            </a:r>
          </a:p>
          <a:p>
            <a:pPr lvl="1" algn="r" eaLnBrk="0" hangingPunct="0">
              <a:lnSpc>
                <a:spcPct val="150000"/>
              </a:lnSpc>
              <a:buClr>
                <a:schemeClr val="tx2">
                  <a:lumMod val="75000"/>
                </a:schemeClr>
              </a:buClr>
              <a:buFont typeface="Wingdings" pitchFamily="2" charset="2"/>
              <a:buChar char="Ø"/>
              <a:defRPr/>
            </a:pPr>
            <a:r>
              <a:rPr lang="fa-IR" sz="2200" kern="0" dirty="0">
                <a:cs typeface="B Titr" pitchFamily="2" charset="-78"/>
              </a:rPr>
              <a:t>راه اندازی و تکمیل شبکه آزمایشگاهی لیشمانیوز و  انجام فعالیت های مربوطه در سطوح مختلف</a:t>
            </a:r>
          </a:p>
          <a:p>
            <a:pPr lvl="1" algn="r" eaLnBrk="0" hangingPunct="0">
              <a:lnSpc>
                <a:spcPct val="150000"/>
              </a:lnSpc>
              <a:buClr>
                <a:schemeClr val="tx2">
                  <a:lumMod val="75000"/>
                </a:schemeClr>
              </a:buClr>
              <a:buFont typeface="Wingdings" pitchFamily="2" charset="2"/>
              <a:buChar char="Ø"/>
              <a:defRPr/>
            </a:pPr>
            <a:endParaRPr lang="fa-IR" sz="2200" kern="0" dirty="0">
              <a:latin typeface="+mn-lt"/>
              <a:cs typeface="B Titr" pitchFamily="2" charset="-78"/>
            </a:endParaRPr>
          </a:p>
          <a:p>
            <a:pPr algn="r">
              <a:buClr>
                <a:schemeClr val="tx2">
                  <a:lumMod val="75000"/>
                </a:schemeClr>
              </a:buClr>
              <a:defRPr/>
            </a:pPr>
            <a:endParaRPr lang="fa-IR" sz="2400" dirty="0">
              <a:cs typeface="B Titr" pitchFamily="2" charset="-78"/>
            </a:endParaRPr>
          </a:p>
          <a:p>
            <a:pPr algn="r" eaLnBrk="0" hangingPunct="0">
              <a:lnSpc>
                <a:spcPct val="150000"/>
              </a:lnSpc>
              <a:buClr>
                <a:schemeClr val="tx2">
                  <a:lumMod val="75000"/>
                </a:schemeClr>
              </a:buClr>
              <a:buFont typeface="Wingdings" pitchFamily="2" charset="2"/>
              <a:buChar char="Ø"/>
              <a:defRPr/>
            </a:pPr>
            <a:endParaRPr lang="fa-IR" sz="2400" dirty="0">
              <a:cs typeface="B Titr" pitchFamily="2" charset="-78"/>
            </a:endParaRPr>
          </a:p>
          <a:p>
            <a:pPr algn="r" eaLnBrk="0" hangingPunct="0">
              <a:lnSpc>
                <a:spcPct val="150000"/>
              </a:lnSpc>
              <a:buClr>
                <a:schemeClr val="tx2">
                  <a:lumMod val="75000"/>
                </a:schemeClr>
              </a:buClr>
              <a:buFont typeface="Wingdings" pitchFamily="2" charset="2"/>
              <a:buChar char="Ø"/>
              <a:defRPr/>
            </a:pPr>
            <a:endParaRPr lang="en-US" sz="2200" kern="0" dirty="0">
              <a:latin typeface="+mn-lt"/>
              <a:cs typeface="B Titr" pitchFamily="2" charset="-78"/>
            </a:endParaRPr>
          </a:p>
          <a:p>
            <a:pPr algn="r" eaLnBrk="0" hangingPunct="0">
              <a:buFontTx/>
              <a:buChar char="•"/>
              <a:defRPr/>
            </a:pPr>
            <a:endParaRPr lang="fa-IR" sz="3600" dirty="0"/>
          </a:p>
        </p:txBody>
      </p:sp>
      <p:sp>
        <p:nvSpPr>
          <p:cNvPr id="6" name="Rectangle 5"/>
          <p:cNvSpPr/>
          <p:nvPr/>
        </p:nvSpPr>
        <p:spPr>
          <a:xfrm>
            <a:off x="1295400" y="0"/>
            <a:ext cx="6477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fa-IR" sz="3200" b="1" dirty="0"/>
              <a:t>توصیه ها</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r" rtl="1">
              <a:lnSpc>
                <a:spcPct val="150000"/>
              </a:lnSpc>
              <a:buClr>
                <a:schemeClr val="tx2">
                  <a:lumMod val="75000"/>
                </a:schemeClr>
              </a:buClr>
              <a:buFont typeface="Wingdings" pitchFamily="2" charset="2"/>
              <a:buChar char="Ø"/>
              <a:defRPr/>
            </a:pPr>
            <a:r>
              <a:rPr lang="fa-IR" sz="2200" kern="0" dirty="0" smtClean="0">
                <a:cs typeface="B Titr" pitchFamily="2" charset="-78"/>
              </a:rPr>
              <a:t>ارتقا هماهنگی برون بخشی</a:t>
            </a:r>
          </a:p>
          <a:p>
            <a:pPr lvl="1" algn="r" rtl="1">
              <a:lnSpc>
                <a:spcPct val="150000"/>
              </a:lnSpc>
              <a:buClr>
                <a:schemeClr val="tx2">
                  <a:lumMod val="75000"/>
                </a:schemeClr>
              </a:buClr>
              <a:buFont typeface="Wingdings" pitchFamily="2" charset="2"/>
              <a:buChar char="Ø"/>
              <a:defRPr/>
            </a:pPr>
            <a:r>
              <a:rPr lang="fa-IR" sz="2200" kern="0" dirty="0" smtClean="0">
                <a:cs typeface="B Titr" pitchFamily="2" charset="-78"/>
              </a:rPr>
              <a:t>طرح و پیگیری اهمیت کنترل سالک در شورای سلامت و امنیت غذای استان و پیگیری ارسال مصوبات آن به شورای سلامت و امنیت غذای کشور</a:t>
            </a:r>
          </a:p>
          <a:p>
            <a:pPr lvl="1" algn="r" rtl="1">
              <a:lnSpc>
                <a:spcPct val="150000"/>
              </a:lnSpc>
              <a:buClr>
                <a:schemeClr val="tx2">
                  <a:lumMod val="75000"/>
                </a:schemeClr>
              </a:buClr>
              <a:buFont typeface="Wingdings" pitchFamily="2" charset="2"/>
              <a:buChar char="Ø"/>
              <a:defRPr/>
            </a:pPr>
            <a:r>
              <a:rPr lang="fa-IR" sz="2200" kern="0" dirty="0" smtClean="0">
                <a:cs typeface="B Titr" pitchFamily="2" charset="-78"/>
              </a:rPr>
              <a:t>گزارش فعالیت ها بطور دوره ای به فرمانداری های شهرهای آلوده  و استانداری </a:t>
            </a:r>
          </a:p>
          <a:p>
            <a:pPr lvl="1" algn="r" rtl="1">
              <a:lnSpc>
                <a:spcPct val="150000"/>
              </a:lnSpc>
              <a:buClr>
                <a:schemeClr val="tx2">
                  <a:lumMod val="75000"/>
                </a:schemeClr>
              </a:buClr>
              <a:buFont typeface="Wingdings" pitchFamily="2" charset="2"/>
              <a:buChar char="Ø"/>
              <a:defRPr/>
            </a:pPr>
            <a:r>
              <a:rPr lang="fa-IR" sz="2200" kern="0" dirty="0" smtClean="0">
                <a:cs typeface="B Titr" pitchFamily="2" charset="-78"/>
              </a:rPr>
              <a:t>جلب حمایت فرمانداری ها و استانداری جهت تأمين اعتبار كافي به منظور دفع زباله و نخاله و اتلاف سگ ها  </a:t>
            </a:r>
          </a:p>
          <a:p>
            <a:pPr lvl="1" algn="r" rtl="1">
              <a:lnSpc>
                <a:spcPct val="150000"/>
              </a:lnSpc>
              <a:buClr>
                <a:schemeClr val="tx2">
                  <a:lumMod val="75000"/>
                </a:schemeClr>
              </a:buClr>
              <a:buFont typeface="Wingdings" pitchFamily="2" charset="2"/>
              <a:buChar char="Ø"/>
              <a:defRPr/>
            </a:pPr>
            <a:r>
              <a:rPr lang="fa-IR" sz="2200" kern="0" dirty="0" smtClean="0">
                <a:cs typeface="B Titr" pitchFamily="2" charset="-78"/>
              </a:rPr>
              <a:t> توجيه بعضي از ادارات و سازمان ها و جلب همكاري آنها در زمينه كنترل بيماري سالك</a:t>
            </a:r>
          </a:p>
          <a:p>
            <a:pPr lvl="1" algn="r" rtl="1">
              <a:lnSpc>
                <a:spcPct val="150000"/>
              </a:lnSpc>
              <a:buClr>
                <a:schemeClr val="tx2">
                  <a:lumMod val="75000"/>
                </a:schemeClr>
              </a:buClr>
              <a:buFont typeface="Wingdings" pitchFamily="2" charset="2"/>
              <a:buChar char="Ø"/>
              <a:defRPr/>
            </a:pPr>
            <a:r>
              <a:rPr lang="fa-IR" sz="2000" dirty="0" smtClean="0">
                <a:cs typeface="B Titr" pitchFamily="2" charset="-78"/>
              </a:rPr>
              <a:t>هماهنگی ادرات کل مسکن و شهرسازی در استان های آلوده</a:t>
            </a:r>
            <a:endParaRPr lang="fa-IR" sz="2200" kern="0" dirty="0" smtClean="0">
              <a:cs typeface="B Titr" pitchFamily="2" charset="-78"/>
            </a:endParaRPr>
          </a:p>
          <a:p>
            <a:pPr algn="r" rtl="1">
              <a:defRPr/>
            </a:pPr>
            <a:endParaRPr lang="fa-IR" dirty="0"/>
          </a:p>
        </p:txBody>
      </p:sp>
      <p:sp>
        <p:nvSpPr>
          <p:cNvPr id="4" name="Rectangle 3"/>
          <p:cNvSpPr/>
          <p:nvPr/>
        </p:nvSpPr>
        <p:spPr>
          <a:xfrm>
            <a:off x="1295400" y="304800"/>
            <a:ext cx="6477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fa-IR" sz="3200" b="1" dirty="0"/>
              <a:t>توصیه ها (ادامه)</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274638"/>
            <a:ext cx="8229600" cy="868362"/>
          </a:xfrm>
        </p:spPr>
        <p:txBody>
          <a:bodyPr/>
          <a:lstStyle/>
          <a:p>
            <a:pPr rtl="1"/>
            <a:r>
              <a:rPr lang="fa-IR" sz="3600" b="1" smtClean="0"/>
              <a:t>توصیه ها (ادامه)</a:t>
            </a:r>
            <a:endParaRPr lang="fa-IR" sz="3600" smtClean="0"/>
          </a:p>
        </p:txBody>
      </p:sp>
      <p:sp>
        <p:nvSpPr>
          <p:cNvPr id="3" name="Content Placeholder 2"/>
          <p:cNvSpPr>
            <a:spLocks noGrp="1"/>
          </p:cNvSpPr>
          <p:nvPr>
            <p:ph idx="1"/>
          </p:nvPr>
        </p:nvSpPr>
        <p:spPr>
          <a:xfrm>
            <a:off x="457200" y="1524000"/>
            <a:ext cx="8229600" cy="4602163"/>
          </a:xfrm>
        </p:spPr>
        <p:txBody>
          <a:bodyPr/>
          <a:lstStyle/>
          <a:p>
            <a:pPr algn="r" rtl="1">
              <a:buFont typeface="Wingdings" pitchFamily="2" charset="2"/>
              <a:buChar char="Ø"/>
              <a:defRPr/>
            </a:pPr>
            <a:r>
              <a:rPr lang="fa-IR" sz="2200" kern="0" dirty="0" smtClean="0">
                <a:cs typeface="B Titr" pitchFamily="2" charset="-78"/>
              </a:rPr>
              <a:t>هماهنگي هاي بين بخشي جهت جلب مشاركت هاي مردمي در سطح مطلوب</a:t>
            </a:r>
            <a:endParaRPr lang="fa-IR" sz="2200" dirty="0" smtClean="0">
              <a:cs typeface="B Titr" pitchFamily="2" charset="-78"/>
            </a:endParaRPr>
          </a:p>
          <a:p>
            <a:pPr algn="r" rtl="1">
              <a:buFont typeface="Wingdings" pitchFamily="2" charset="2"/>
              <a:buChar char="Ø"/>
              <a:defRPr/>
            </a:pPr>
            <a:r>
              <a:rPr lang="fa-IR" sz="2200" dirty="0" smtClean="0">
                <a:cs typeface="B Titr" pitchFamily="2" charset="-78"/>
              </a:rPr>
              <a:t>آموزش جامعه، </a:t>
            </a:r>
          </a:p>
          <a:p>
            <a:pPr lvl="1" algn="r" rtl="1">
              <a:buFont typeface="Wingdings" pitchFamily="2" charset="2"/>
              <a:buChar char="Ø"/>
              <a:defRPr/>
            </a:pPr>
            <a:r>
              <a:rPr lang="fa-IR" sz="2200" dirty="0" smtClean="0">
                <a:cs typeface="B Titr" pitchFamily="2" charset="-78"/>
              </a:rPr>
              <a:t>جهت حفاظت شخصی و بهسازی اماکن داخلی منازل ، </a:t>
            </a:r>
          </a:p>
          <a:p>
            <a:pPr lvl="1" algn="r" rtl="1">
              <a:buFont typeface="Wingdings" pitchFamily="2" charset="2"/>
              <a:buChar char="Ø"/>
              <a:defRPr/>
            </a:pPr>
            <a:r>
              <a:rPr lang="fa-IR" sz="2200" dirty="0" smtClean="0">
                <a:cs typeface="B Titr" pitchFamily="2" charset="-78"/>
              </a:rPr>
              <a:t>استفاده از دور کننده حشرات ، </a:t>
            </a:r>
          </a:p>
          <a:p>
            <a:pPr lvl="1" algn="r" rtl="1">
              <a:buFont typeface="Wingdings" pitchFamily="2" charset="2"/>
              <a:buChar char="Ø"/>
              <a:defRPr/>
            </a:pPr>
            <a:r>
              <a:rPr lang="fa-IR" sz="2200" dirty="0" smtClean="0">
                <a:cs typeface="B Titr" pitchFamily="2" charset="-78"/>
              </a:rPr>
              <a:t>استفاده از پشه بند آغشته به حشره کش و نصب توری و پرده آغشته به حشره کش</a:t>
            </a:r>
          </a:p>
          <a:p>
            <a:pPr lvl="1" algn="r" rtl="1">
              <a:buFont typeface="Wingdings" pitchFamily="2" charset="2"/>
              <a:buChar char="Ø"/>
              <a:defRPr/>
            </a:pPr>
            <a:r>
              <a:rPr lang="fa-IR" sz="2200" dirty="0" smtClean="0">
                <a:cs typeface="B Titr" pitchFamily="2" charset="-78"/>
              </a:rPr>
              <a:t>مراجعه در هنگام بروز علائم مشکوک و تکمیل دوره درمان</a:t>
            </a:r>
          </a:p>
          <a:p>
            <a:pPr algn="r" rtl="1">
              <a:buFont typeface="Wingdings" pitchFamily="2" charset="2"/>
              <a:buChar char="Ø"/>
              <a:defRPr/>
            </a:pPr>
            <a:r>
              <a:rPr lang="fa-IR" sz="2200" dirty="0" smtClean="0">
                <a:cs typeface="B Titr" pitchFamily="2" charset="-78"/>
              </a:rPr>
              <a:t>نصب توری و پرده آغشته به حشره کش به منازل در کانون های آلوده</a:t>
            </a:r>
          </a:p>
          <a:p>
            <a:pPr algn="r" rtl="1">
              <a:buFontTx/>
              <a:buChar char="-"/>
              <a:defRPr/>
            </a:pPr>
            <a:endParaRPr lang="fa-IR" sz="2400" dirty="0" smtClean="0">
              <a:cs typeface="B Titr" pitchFamily="2" charset="-78"/>
            </a:endParaRPr>
          </a:p>
          <a:p>
            <a:pPr algn="r" rtl="1">
              <a:defRPr/>
            </a:pPr>
            <a:endParaRPr lang="fa-IR" dirty="0"/>
          </a:p>
        </p:txBody>
      </p:sp>
      <p:sp>
        <p:nvSpPr>
          <p:cNvPr id="4" name="Rectangle 3"/>
          <p:cNvSpPr/>
          <p:nvPr/>
        </p:nvSpPr>
        <p:spPr>
          <a:xfrm>
            <a:off x="1295400" y="304800"/>
            <a:ext cx="6477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fa-IR" sz="3200" b="1" dirty="0"/>
              <a:t>توصیه ها (ادامه)</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4572000" y="914400"/>
            <a:ext cx="3962400" cy="3729038"/>
          </a:xfrm>
          <a:prstGeom prst="rect">
            <a:avLst/>
          </a:prstGeom>
          <a:noFill/>
          <a:ln w="9525">
            <a:noFill/>
            <a:miter lim="800000"/>
            <a:headEnd/>
            <a:tailEnd/>
          </a:ln>
        </p:spPr>
      </p:pic>
      <p:pic>
        <p:nvPicPr>
          <p:cNvPr id="5" name="Picture 2"/>
          <p:cNvPicPr>
            <a:picLocks noGrp="1" noChangeAspect="1" noChangeArrowheads="1"/>
          </p:cNvPicPr>
          <p:nvPr>
            <p:ph idx="1"/>
          </p:nvPr>
        </p:nvPicPr>
        <p:blipFill>
          <a:blip r:embed="rId3" cstate="print"/>
          <a:srcRect/>
          <a:stretch>
            <a:fillRect/>
          </a:stretch>
        </p:blipFill>
        <p:spPr>
          <a:xfrm>
            <a:off x="0" y="3338513"/>
            <a:ext cx="4648200" cy="3519487"/>
          </a:xfrm>
          <a:effectLst>
            <a:prstShdw prst="shdw17" dist="17961" dir="2700000">
              <a:schemeClr val="accent1">
                <a:gamma/>
                <a:shade val="60000"/>
                <a:invGamma/>
              </a:schemeClr>
            </a:prstShdw>
          </a:effectLst>
        </p:spPr>
      </p:pic>
      <p:pic>
        <p:nvPicPr>
          <p:cNvPr id="47108" name="Picture 6" descr="http://t0.gstatic.com/images?q=tbn:ANd9GcQbmcDS0RI_kvV99NQC_UbO3hK0pFTR0ogl4u9DN3an8u597geqng"/>
          <p:cNvPicPr>
            <a:picLocks noChangeAspect="1" noChangeArrowheads="1"/>
          </p:cNvPicPr>
          <p:nvPr/>
        </p:nvPicPr>
        <p:blipFill>
          <a:blip r:embed="rId4" cstate="print"/>
          <a:srcRect/>
          <a:stretch>
            <a:fillRect/>
          </a:stretch>
        </p:blipFill>
        <p:spPr bwMode="auto">
          <a:xfrm>
            <a:off x="4191000" y="3886200"/>
            <a:ext cx="4953000" cy="2971800"/>
          </a:xfrm>
          <a:prstGeom prst="rect">
            <a:avLst/>
          </a:prstGeom>
          <a:noFill/>
          <a:ln w="9525">
            <a:noFill/>
            <a:miter lim="800000"/>
            <a:headEnd/>
            <a:tailEnd/>
          </a:ln>
        </p:spPr>
      </p:pic>
      <p:pic>
        <p:nvPicPr>
          <p:cNvPr id="47109" name="Picture 8" descr="http://t3.gstatic.com/images?q=tbn:ANd9GcRXTPExsc_pDEy7x1ECCmVZEj4yZ9RQisj00-KhRfxi-l6AdBJv">
            <a:hlinkClick r:id="rId5"/>
          </p:cNvPr>
          <p:cNvPicPr>
            <a:picLocks noChangeAspect="1" noChangeArrowheads="1"/>
          </p:cNvPicPr>
          <p:nvPr/>
        </p:nvPicPr>
        <p:blipFill>
          <a:blip r:embed="rId6" cstate="print"/>
          <a:srcRect/>
          <a:stretch>
            <a:fillRect/>
          </a:stretch>
        </p:blipFill>
        <p:spPr bwMode="auto">
          <a:xfrm>
            <a:off x="0" y="0"/>
            <a:ext cx="3505200" cy="3549650"/>
          </a:xfrm>
          <a:prstGeom prst="rect">
            <a:avLst/>
          </a:prstGeom>
          <a:noFill/>
          <a:ln w="9525">
            <a:noFill/>
            <a:miter lim="800000"/>
            <a:headEnd/>
            <a:tailEnd/>
          </a:ln>
        </p:spPr>
      </p:pic>
      <p:sp>
        <p:nvSpPr>
          <p:cNvPr id="8" name="Oval 7"/>
          <p:cNvSpPr/>
          <p:nvPr/>
        </p:nvSpPr>
        <p:spPr>
          <a:xfrm>
            <a:off x="3657600" y="0"/>
            <a:ext cx="5257800" cy="1524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en-US" sz="5400" b="1" dirty="0"/>
              <a:t>BIG TREATE</a:t>
            </a:r>
            <a:endParaRPr lang="fa-IR"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7"/>
          <p:cNvGraphicFramePr>
            <a:graphicFrameLocks noGrp="1" noChangeAspect="1"/>
          </p:cNvGraphicFramePr>
          <p:nvPr>
            <p:ph sz="half" idx="4294967295"/>
          </p:nvPr>
        </p:nvGraphicFramePr>
        <p:xfrm>
          <a:off x="0" y="2014538"/>
          <a:ext cx="8604250" cy="3914775"/>
        </p:xfrm>
        <a:graphic>
          <a:graphicData uri="http://schemas.openxmlformats.org/drawingml/2006/chart">
            <c:chart xmlns:c="http://schemas.openxmlformats.org/drawingml/2006/chart" xmlns:r="http://schemas.openxmlformats.org/officeDocument/2006/relationships" r:id="rId2"/>
          </a:graphicData>
        </a:graphic>
      </p:graphicFrame>
      <p:sp>
        <p:nvSpPr>
          <p:cNvPr id="1027" name="WordArt 8"/>
          <p:cNvSpPr>
            <a:spLocks noChangeArrowheads="1" noChangeShapeType="1" noTextEdit="1"/>
          </p:cNvSpPr>
          <p:nvPr/>
        </p:nvSpPr>
        <p:spPr bwMode="auto">
          <a:xfrm>
            <a:off x="642938" y="214313"/>
            <a:ext cx="8072437" cy="785812"/>
          </a:xfrm>
          <a:prstGeom prst="rect">
            <a:avLst/>
          </a:prstGeom>
        </p:spPr>
        <p:txBody>
          <a:bodyPr wrap="none" fromWordArt="1">
            <a:prstTxWarp prst="textPlain">
              <a:avLst>
                <a:gd name="adj" fmla="val 50000"/>
              </a:avLst>
            </a:prstTxWarp>
          </a:bodyPr>
          <a:lstStyle/>
          <a:p>
            <a:r>
              <a:rPr lang="fa-IR" sz="2800" kern="10">
                <a:ln w="9525">
                  <a:noFill/>
                  <a:round/>
                  <a:headEnd/>
                  <a:tailEnd/>
                </a:ln>
                <a:cs typeface="B Titr"/>
              </a:rPr>
              <a:t>تعداد موارد و میزان بروز سالک در ایران </a:t>
            </a:r>
          </a:p>
          <a:p>
            <a:r>
              <a:rPr lang="fa-IR" sz="2800" kern="10">
                <a:ln w="9525">
                  <a:noFill/>
                  <a:round/>
                  <a:headEnd/>
                  <a:tailEnd/>
                </a:ln>
                <a:cs typeface="B Titr"/>
              </a:rPr>
              <a:t>(1391-1356)</a:t>
            </a:r>
          </a:p>
        </p:txBody>
      </p:sp>
      <p:sp>
        <p:nvSpPr>
          <p:cNvPr id="10" name="Up Arrow 9"/>
          <p:cNvSpPr/>
          <p:nvPr/>
        </p:nvSpPr>
        <p:spPr>
          <a:xfrm>
            <a:off x="6629400" y="3505200"/>
            <a:ext cx="121919"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spd="med">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7"/>
          <p:cNvGraphicFramePr>
            <a:graphicFrameLocks noGrp="1" noChangeAspect="1"/>
          </p:cNvGraphicFramePr>
          <p:nvPr>
            <p:ph sz="half" idx="4294967295"/>
          </p:nvPr>
        </p:nvGraphicFramePr>
        <p:xfrm>
          <a:off x="0" y="1463675"/>
          <a:ext cx="8931275"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2051" name="WordArt 8"/>
          <p:cNvSpPr>
            <a:spLocks noChangeArrowheads="1" noChangeShapeType="1" noTextEdit="1"/>
          </p:cNvSpPr>
          <p:nvPr/>
        </p:nvSpPr>
        <p:spPr bwMode="auto">
          <a:xfrm>
            <a:off x="642938" y="214313"/>
            <a:ext cx="8072437" cy="785812"/>
          </a:xfrm>
          <a:prstGeom prst="rect">
            <a:avLst/>
          </a:prstGeom>
        </p:spPr>
        <p:txBody>
          <a:bodyPr wrap="none" fromWordArt="1">
            <a:prstTxWarp prst="textPlain">
              <a:avLst>
                <a:gd name="adj" fmla="val 50000"/>
              </a:avLst>
            </a:prstTxWarp>
          </a:bodyPr>
          <a:lstStyle/>
          <a:p>
            <a:r>
              <a:rPr lang="fa-IR" sz="1200" kern="10">
                <a:ln w="9525">
                  <a:noFill/>
                  <a:round/>
                  <a:headEnd/>
                  <a:tailEnd/>
                </a:ln>
                <a:cs typeface="B Titr"/>
              </a:rPr>
              <a:t>تعداد موارد و میزان بروز سالک در ایران </a:t>
            </a:r>
          </a:p>
          <a:p>
            <a:r>
              <a:rPr lang="fa-IR" sz="1200" kern="10">
                <a:ln w="9525">
                  <a:noFill/>
                  <a:round/>
                  <a:headEnd/>
                  <a:tailEnd/>
                </a:ln>
                <a:cs typeface="B Titr"/>
              </a:rPr>
              <a:t>(1391- 1380)</a:t>
            </a:r>
          </a:p>
        </p:txBody>
      </p:sp>
    </p:spTree>
  </p:cSld>
  <p:clrMapOvr>
    <a:masterClrMapping/>
  </p:clrMapOvr>
  <p:transition spd="med">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28625" y="0"/>
            <a:ext cx="8229600" cy="1703388"/>
          </a:xfrm>
        </p:spPr>
        <p:txBody>
          <a:bodyPr/>
          <a:lstStyle/>
          <a:p>
            <a:r>
              <a:rPr lang="fa-IR" sz="2800" smtClean="0">
                <a:cs typeface="B Titr" pitchFamily="2" charset="-78"/>
              </a:rPr>
              <a:t>نقشه پراكندگي سالك 91- ميزان بروز</a:t>
            </a:r>
          </a:p>
        </p:txBody>
      </p:sp>
      <p:pic>
        <p:nvPicPr>
          <p:cNvPr id="73731" name="Picture 2"/>
          <p:cNvPicPr>
            <a:picLocks noGrp="1" noChangeAspect="1" noChangeArrowheads="1"/>
          </p:cNvPicPr>
          <p:nvPr>
            <p:ph idx="1"/>
          </p:nvPr>
        </p:nvPicPr>
        <p:blipFill>
          <a:blip r:embed="rId2" cstate="print"/>
          <a:srcRect l="5244" t="8861" r="6178" b="7594"/>
          <a:stretch>
            <a:fillRect/>
          </a:stretch>
        </p:blipFill>
        <p:spPr>
          <a:xfrm>
            <a:off x="525463" y="1071563"/>
            <a:ext cx="7761287" cy="557212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50800" y="1727200"/>
          <a:ext cx="9053513" cy="4713288"/>
        </p:xfrm>
        <a:graphic>
          <a:graphicData uri="http://schemas.openxmlformats.org/drawingml/2006/chart">
            <c:chart xmlns:c="http://schemas.openxmlformats.org/drawingml/2006/chart" xmlns:r="http://schemas.openxmlformats.org/officeDocument/2006/relationships" r:id="rId2"/>
          </a:graphicData>
        </a:graphic>
      </p:graphicFrame>
      <p:sp>
        <p:nvSpPr>
          <p:cNvPr id="3075" name="WordArt 8"/>
          <p:cNvSpPr>
            <a:spLocks noChangeArrowheads="1" noChangeShapeType="1" noTextEdit="1"/>
          </p:cNvSpPr>
          <p:nvPr/>
        </p:nvSpPr>
        <p:spPr bwMode="auto">
          <a:xfrm>
            <a:off x="609600" y="609600"/>
            <a:ext cx="8072438" cy="785813"/>
          </a:xfrm>
          <a:prstGeom prst="rect">
            <a:avLst/>
          </a:prstGeom>
        </p:spPr>
        <p:txBody>
          <a:bodyPr wrap="none" fromWordArt="1">
            <a:prstTxWarp prst="textPlain">
              <a:avLst>
                <a:gd name="adj" fmla="val 50000"/>
              </a:avLst>
            </a:prstTxWarp>
          </a:bodyPr>
          <a:lstStyle/>
          <a:p>
            <a:r>
              <a:rPr lang="fa-IR" sz="2800" kern="10">
                <a:ln w="9525">
                  <a:noFill/>
                  <a:round/>
                  <a:headEnd/>
                  <a:tailEnd/>
                </a:ln>
                <a:cs typeface="B Titr"/>
              </a:rPr>
              <a:t>توزيع سني موارد جديد  مبتلا به سالك در ایران </a:t>
            </a:r>
          </a:p>
          <a:p>
            <a:r>
              <a:rPr lang="fa-IR" sz="2800" kern="10">
                <a:ln w="9525">
                  <a:noFill/>
                  <a:round/>
                  <a:headEnd/>
                  <a:tailEnd/>
                </a:ln>
                <a:cs typeface="B Titr"/>
              </a:rPr>
              <a:t>سال 1391</a:t>
            </a:r>
          </a:p>
        </p:txBody>
      </p:sp>
    </p:spTree>
  </p:cSld>
  <p:clrMapOvr>
    <a:masterClrMapping/>
  </p:clrMapOvr>
  <p:transition>
    <p:cover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1"/>
          <p:cNvGraphicFramePr>
            <a:graphicFrameLocks/>
          </p:cNvGraphicFramePr>
          <p:nvPr/>
        </p:nvGraphicFramePr>
        <p:xfrm>
          <a:off x="468313" y="620713"/>
          <a:ext cx="8143875" cy="5786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457200" y="304800"/>
            <a:ext cx="8229600" cy="796925"/>
          </a:xfrm>
        </p:spPr>
        <p:txBody>
          <a:bodyPr/>
          <a:lstStyle/>
          <a:p>
            <a:r>
              <a:rPr lang="fa-IR" sz="2400" smtClean="0">
                <a:cs typeface="B Titr" pitchFamily="2" charset="-78"/>
              </a:rPr>
              <a:t>تعداد موارد سالك كشور به تفكيك دانشگاه در سال 1391</a:t>
            </a:r>
            <a:endParaRPr lang="en-US" sz="2400" smtClean="0">
              <a:cs typeface="B Titr" pitchFamily="2" charset="-78"/>
            </a:endParaRPr>
          </a:p>
        </p:txBody>
      </p:sp>
      <p:graphicFrame>
        <p:nvGraphicFramePr>
          <p:cNvPr id="4" name="Content Placeholder 3"/>
          <p:cNvGraphicFramePr>
            <a:graphicFrameLocks noGrp="1"/>
          </p:cNvGraphicFramePr>
          <p:nvPr>
            <p:ph idx="1"/>
          </p:nvPr>
        </p:nvGraphicFramePr>
        <p:xfrm>
          <a:off x="0" y="1214438"/>
          <a:ext cx="9144000" cy="56435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457200" y="274638"/>
            <a:ext cx="8229600" cy="796925"/>
          </a:xfrm>
        </p:spPr>
        <p:txBody>
          <a:bodyPr/>
          <a:lstStyle/>
          <a:p>
            <a:pPr rtl="1"/>
            <a:r>
              <a:rPr lang="fa-IR" sz="2000" smtClean="0">
                <a:cs typeface="B Titr" pitchFamily="2" charset="-78"/>
              </a:rPr>
              <a:t>ميزان بروز سالك كشور به تفكيك دانشگاه در سال 1391</a:t>
            </a:r>
            <a:endParaRPr lang="en-US" sz="2000" smtClean="0">
              <a:cs typeface="B Titr" pitchFamily="2" charset="-78"/>
            </a:endParaRPr>
          </a:p>
        </p:txBody>
      </p:sp>
      <p:graphicFrame>
        <p:nvGraphicFramePr>
          <p:cNvPr id="4" name="Content Placeholder 3"/>
          <p:cNvGraphicFramePr>
            <a:graphicFrameLocks noGrp="1"/>
          </p:cNvGraphicFramePr>
          <p:nvPr>
            <p:ph idx="1"/>
          </p:nvPr>
        </p:nvGraphicFramePr>
        <p:xfrm>
          <a:off x="0" y="1071563"/>
          <a:ext cx="9144000" cy="56435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Documents and Settings\Dear-User\Desktop\R.lishmaniusis\salak .nicabad. 86.8.14.27     ramazanpur\salak.nicabad.86.8.14     Ramazanpur\013~1.JPG"/>
          <p:cNvPicPr>
            <a:picLocks noGrp="1" noChangeAspect="1" noChangeArrowheads="1"/>
          </p:cNvPicPr>
          <p:nvPr>
            <p:ph idx="1"/>
          </p:nvPr>
        </p:nvPicPr>
        <p:blipFill>
          <a:blip r:embed="rId3" cstate="print"/>
          <a:srcRect/>
          <a:stretch>
            <a:fillRect/>
          </a:stretch>
        </p:blipFill>
        <p:spPr>
          <a:xfrm>
            <a:off x="4572000" y="0"/>
            <a:ext cx="4572000" cy="3500438"/>
          </a:xfrm>
        </p:spPr>
      </p:pic>
      <p:pic>
        <p:nvPicPr>
          <p:cNvPr id="75779" name="Picture 4" descr="I:\zeonosis.ostan.esfahan\ejucaion zoo\E.lishmania\L.PISHRAFTEH\R.J-gozaresh.lishmania-1387\New Folder\pic.slid\R.salak nicabad.86.9\تصوير032.jpg"/>
          <p:cNvPicPr>
            <a:picLocks noChangeAspect="1" noChangeArrowheads="1"/>
          </p:cNvPicPr>
          <p:nvPr/>
        </p:nvPicPr>
        <p:blipFill>
          <a:blip r:embed="rId4" cstate="print"/>
          <a:srcRect/>
          <a:stretch>
            <a:fillRect/>
          </a:stretch>
        </p:blipFill>
        <p:spPr bwMode="auto">
          <a:xfrm>
            <a:off x="4572000" y="3500438"/>
            <a:ext cx="4572000" cy="3357562"/>
          </a:xfrm>
          <a:prstGeom prst="rect">
            <a:avLst/>
          </a:prstGeom>
          <a:noFill/>
          <a:ln w="9525">
            <a:noFill/>
            <a:miter lim="800000"/>
            <a:headEnd/>
            <a:tailEnd/>
          </a:ln>
        </p:spPr>
      </p:pic>
      <p:pic>
        <p:nvPicPr>
          <p:cNvPr id="75780" name="Picture 5" descr="I:\zeonosis.ostan.esfahan\ejucaion zoo\E.lishmania\L.PISHRAFTEH\R.J-gozaresh.lishmania-1387\New Folder\pic.slid\R.salak nicabad.86.9\تصوير033.jpg"/>
          <p:cNvPicPr>
            <a:picLocks noChangeAspect="1" noChangeArrowheads="1"/>
          </p:cNvPicPr>
          <p:nvPr/>
        </p:nvPicPr>
        <p:blipFill>
          <a:blip r:embed="rId5" cstate="print"/>
          <a:srcRect/>
          <a:stretch>
            <a:fillRect/>
          </a:stretch>
        </p:blipFill>
        <p:spPr bwMode="auto">
          <a:xfrm>
            <a:off x="0" y="3500438"/>
            <a:ext cx="4572000" cy="3357562"/>
          </a:xfrm>
          <a:prstGeom prst="rect">
            <a:avLst/>
          </a:prstGeom>
          <a:noFill/>
          <a:ln w="9525">
            <a:noFill/>
            <a:miter lim="800000"/>
            <a:headEnd/>
            <a:tailEnd/>
          </a:ln>
        </p:spPr>
      </p:pic>
      <p:pic>
        <p:nvPicPr>
          <p:cNvPr id="75781" name="Picture 6" descr="I:\zeonosis.ostan.esfahan\ejucaion zoo\E.lishmania\L.PISHRAFTEH\R.J-gozaresh.lishmania-1387\New Folder\pic.slid\R.salak nicabad.86.9\تصوير001001.jpg"/>
          <p:cNvPicPr>
            <a:picLocks noChangeAspect="1" noChangeArrowheads="1"/>
          </p:cNvPicPr>
          <p:nvPr/>
        </p:nvPicPr>
        <p:blipFill>
          <a:blip r:embed="rId6" cstate="print"/>
          <a:srcRect/>
          <a:stretch>
            <a:fillRect/>
          </a:stretch>
        </p:blipFill>
        <p:spPr bwMode="auto">
          <a:xfrm>
            <a:off x="0" y="0"/>
            <a:ext cx="4572000" cy="3500438"/>
          </a:xfrm>
          <a:prstGeom prst="rect">
            <a:avLst/>
          </a:prstGeom>
          <a:noFill/>
          <a:ln w="9525">
            <a:noFill/>
            <a:miter lim="800000"/>
            <a:headEnd/>
            <a:tailEnd/>
          </a:ln>
        </p:spPr>
      </p:pic>
      <p:sp>
        <p:nvSpPr>
          <p:cNvPr id="75782" name="Content Placeholder 2"/>
          <p:cNvSpPr txBox="1">
            <a:spLocks/>
          </p:cNvSpPr>
          <p:nvPr/>
        </p:nvSpPr>
        <p:spPr bwMode="auto">
          <a:xfrm>
            <a:off x="428625" y="2233613"/>
            <a:ext cx="8258175" cy="2838450"/>
          </a:xfrm>
          <a:prstGeom prst="rect">
            <a:avLst/>
          </a:prstGeom>
          <a:noFill/>
          <a:ln w="9525">
            <a:noFill/>
            <a:miter lim="800000"/>
            <a:headEnd/>
            <a:tailEnd/>
          </a:ln>
        </p:spPr>
        <p:txBody>
          <a:bodyPr/>
          <a:lstStyle/>
          <a:p>
            <a:pPr marL="273050" indent="-273050" algn="just" rtl="0">
              <a:spcBef>
                <a:spcPts val="575"/>
              </a:spcBef>
              <a:buClr>
                <a:schemeClr val="accent1"/>
              </a:buClr>
              <a:buSzPct val="85000"/>
              <a:buFont typeface="Wingdings 2" pitchFamily="18" charset="2"/>
              <a:buChar char=""/>
            </a:pPr>
            <a:endParaRPr lang="fa-IR" sz="3600">
              <a:solidFill>
                <a:srgbClr val="FFFF00"/>
              </a:solidFill>
              <a:latin typeface="Perpetua"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Grp="1" noChangeAspect="1" noChangeArrowheads="1"/>
          </p:cNvPicPr>
          <p:nvPr>
            <p:ph idx="1"/>
          </p:nvPr>
        </p:nvPicPr>
        <p:blipFill>
          <a:blip r:embed="rId2" cstate="print"/>
          <a:srcRect l="6589" t="19469" r="31248" b="13281"/>
          <a:stretch>
            <a:fillRect/>
          </a:stretch>
        </p:blipFill>
        <p:spPr>
          <a:xfrm>
            <a:off x="468313" y="188913"/>
            <a:ext cx="7272337" cy="6048375"/>
          </a:xfrm>
        </p:spPr>
      </p:pic>
      <p:pic>
        <p:nvPicPr>
          <p:cNvPr id="13" name="Picture 2"/>
          <p:cNvPicPr>
            <a:picLocks noChangeAspect="1" noChangeArrowheads="1"/>
          </p:cNvPicPr>
          <p:nvPr/>
        </p:nvPicPr>
        <p:blipFill>
          <a:blip r:embed="rId3" cstate="print"/>
          <a:srcRect l="10951" t="19589" r="35580" b="14101"/>
          <a:stretch>
            <a:fillRect/>
          </a:stretch>
        </p:blipFill>
        <p:spPr bwMode="auto">
          <a:xfrm>
            <a:off x="468313" y="188913"/>
            <a:ext cx="7542212" cy="6092825"/>
          </a:xfrm>
          <a:prstGeom prst="rect">
            <a:avLst/>
          </a:prstGeom>
          <a:noFill/>
          <a:ln w="9525">
            <a:noFill/>
            <a:miter lim="800000"/>
            <a:headEnd/>
            <a:tailEnd/>
          </a:ln>
        </p:spPr>
      </p:pic>
      <p:pic>
        <p:nvPicPr>
          <p:cNvPr id="15" name="Picture 2"/>
          <p:cNvPicPr>
            <a:picLocks noChangeAspect="1" noChangeArrowheads="1"/>
          </p:cNvPicPr>
          <p:nvPr/>
        </p:nvPicPr>
        <p:blipFill>
          <a:blip r:embed="rId4" cstate="print"/>
          <a:srcRect l="10931" t="18690" r="35406" b="13849"/>
          <a:stretch>
            <a:fillRect/>
          </a:stretch>
        </p:blipFill>
        <p:spPr bwMode="auto">
          <a:xfrm>
            <a:off x="468313" y="115888"/>
            <a:ext cx="7648575" cy="6178550"/>
          </a:xfrm>
          <a:prstGeom prst="rect">
            <a:avLst/>
          </a:prstGeom>
          <a:noFill/>
          <a:ln w="9525">
            <a:noFill/>
            <a:miter lim="800000"/>
            <a:headEnd/>
            <a:tailEnd/>
          </a:ln>
        </p:spPr>
      </p:pic>
      <p:sp>
        <p:nvSpPr>
          <p:cNvPr id="11" name="Rounded Rectangle 10"/>
          <p:cNvSpPr/>
          <p:nvPr/>
        </p:nvSpPr>
        <p:spPr>
          <a:xfrm>
            <a:off x="8100392" y="44624"/>
            <a:ext cx="100811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fa-IR"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1</a:t>
            </a:r>
            <a:endPar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Rounded Rectangle 11"/>
          <p:cNvSpPr/>
          <p:nvPr/>
        </p:nvSpPr>
        <p:spPr>
          <a:xfrm>
            <a:off x="8100392" y="44624"/>
            <a:ext cx="100811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fa-IR"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2</a:t>
            </a:r>
            <a:endParaRPr lang="fa-IR" dirty="0"/>
          </a:p>
        </p:txBody>
      </p:sp>
      <p:sp>
        <p:nvSpPr>
          <p:cNvPr id="14" name="Rounded Rectangle 13"/>
          <p:cNvSpPr/>
          <p:nvPr/>
        </p:nvSpPr>
        <p:spPr>
          <a:xfrm>
            <a:off x="8100392" y="44624"/>
            <a:ext cx="100811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fa-IR"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3</a:t>
            </a:r>
            <a:endPar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6" name="Picture 2"/>
          <p:cNvPicPr>
            <a:picLocks noChangeAspect="1" noChangeArrowheads="1"/>
          </p:cNvPicPr>
          <p:nvPr/>
        </p:nvPicPr>
        <p:blipFill>
          <a:blip r:embed="rId5" cstate="print"/>
          <a:srcRect l="10878" t="19939" r="35452" b="13731"/>
          <a:stretch>
            <a:fillRect/>
          </a:stretch>
        </p:blipFill>
        <p:spPr bwMode="auto">
          <a:xfrm>
            <a:off x="468313" y="260350"/>
            <a:ext cx="7632700" cy="604837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bg/>
                                          </p:spTgt>
                                        </p:tgtEl>
                                        <p:attrNameLst>
                                          <p:attrName>style.visibility</p:attrName>
                                        </p:attrNameLst>
                                      </p:cBhvr>
                                      <p:to>
                                        <p:strVal val="visible"/>
                                      </p:to>
                                    </p:set>
                                    <p:anim calcmode="lin" valueType="num">
                                      <p:cBhvr additive="base">
                                        <p:cTn id="12"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 calcmode="lin" valueType="num">
                                      <p:cBhvr additive="base">
                                        <p:cTn id="1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bg/>
                                          </p:spTgt>
                                        </p:tgtEl>
                                        <p:attrNameLst>
                                          <p:attrName>style.visibility</p:attrName>
                                        </p:attrNameLst>
                                      </p:cBhvr>
                                      <p:to>
                                        <p:strVal val="visible"/>
                                      </p:to>
                                    </p:set>
                                    <p:animEffect transition="in" filter="fade">
                                      <p:cBhvr>
                                        <p:cTn id="27" dur="2000"/>
                                        <p:tgtEl>
                                          <p:spTgt spid="12">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fade">
                                      <p:cBhvr>
                                        <p:cTn id="30" dur="2000"/>
                                        <p:tgtEl>
                                          <p:spTgt spid="1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4">
                                            <p:bg/>
                                          </p:spTgt>
                                        </p:tgtEl>
                                        <p:attrNameLst>
                                          <p:attrName>style.visibility</p:attrName>
                                        </p:attrNameLst>
                                      </p:cBhvr>
                                      <p:to>
                                        <p:strVal val="visible"/>
                                      </p:to>
                                    </p:set>
                                    <p:anim calcmode="lin" valueType="num">
                                      <p:cBhvr additive="base">
                                        <p:cTn id="40"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41" dur="500" fill="hold"/>
                                        <p:tgtEl>
                                          <p:spTgt spid="14">
                                            <p:bg/>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anim calcmode="lin" valueType="num">
                                      <p:cBhvr additive="base">
                                        <p:cTn id="4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P spid="12" grpId="0" build="allAtOnce" animBg="1"/>
      <p:bldP spid="14" grpId="0" uiExpand="1" build="allAtOnce"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8229600" cy="1398786"/>
          </a:xfrm>
        </p:spPr>
        <p:txBody>
          <a:bodyPr>
            <a:normAutofit/>
          </a:bodyPr>
          <a:lstStyle/>
          <a:p>
            <a:pPr rtl="1">
              <a:defRPr/>
            </a:pPr>
            <a:r>
              <a:rPr lang="fa-IR" sz="2400" dirty="0" smtClean="0">
                <a:cs typeface="B Titr" pitchFamily="2" charset="-78"/>
              </a:rPr>
              <a:t>تعداد موارد بیماری سالک در استانهاي گروه يك </a:t>
            </a:r>
            <a:br>
              <a:rPr lang="fa-IR" sz="2400" dirty="0" smtClean="0">
                <a:cs typeface="B Titr" pitchFamily="2" charset="-78"/>
              </a:rPr>
            </a:br>
            <a:r>
              <a:rPr lang="en-US" sz="2400" dirty="0" smtClean="0">
                <a:cs typeface="B Titr" pitchFamily="2" charset="-78"/>
              </a:rPr>
              <a:t> </a:t>
            </a:r>
            <a:r>
              <a:rPr lang="fa-IR" sz="2400" dirty="0" smtClean="0">
                <a:cs typeface="B Titr" pitchFamily="2" charset="-78"/>
              </a:rPr>
              <a:t>(اصقهان، فارس، بوشهر، ایلام، خوزستان)، 1391-1381</a:t>
            </a:r>
            <a:endParaRPr lang="fa-IR" sz="4000" dirty="0"/>
          </a:p>
        </p:txBody>
      </p:sp>
      <p:graphicFrame>
        <p:nvGraphicFramePr>
          <p:cNvPr id="4" name="Content Placeholder 3"/>
          <p:cNvGraphicFramePr>
            <a:graphicFrameLocks noGrp="1"/>
          </p:cNvGraphicFramePr>
          <p:nvPr>
            <p:ph idx="1"/>
          </p:nvPr>
        </p:nvGraphicFramePr>
        <p:xfrm>
          <a:off x="250825" y="1052513"/>
          <a:ext cx="8229600" cy="53292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77962"/>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oAutofit/>
          </a:bodyPr>
          <a:lstStyle/>
          <a:p>
            <a:pPr eaLnBrk="1" fontAlgn="auto" hangingPunct="1">
              <a:spcAft>
                <a:spcPts val="0"/>
              </a:spcAft>
              <a:defRPr/>
            </a:pPr>
            <a:r>
              <a:rPr lang="en-US" sz="3600" b="1" dirty="0" smtClean="0">
                <a:solidFill>
                  <a:srgbClr val="006600"/>
                </a:solidFill>
              </a:rPr>
              <a:t>World  Health day 7 April 2014</a:t>
            </a:r>
            <a:br>
              <a:rPr lang="en-US" sz="3600" b="1" dirty="0" smtClean="0">
                <a:solidFill>
                  <a:srgbClr val="006600"/>
                </a:solidFill>
              </a:rPr>
            </a:br>
            <a:r>
              <a:rPr lang="en-US" sz="3600" b="1" dirty="0" smtClean="0">
                <a:solidFill>
                  <a:srgbClr val="FF0000"/>
                </a:solidFill>
              </a:rPr>
              <a:t>SMALL  </a:t>
            </a:r>
            <a:r>
              <a:rPr lang="en-US" sz="3600" b="1" dirty="0" smtClean="0">
                <a:solidFill>
                  <a:srgbClr val="FF0000"/>
                </a:solidFill>
              </a:rPr>
              <a:t>B</a:t>
            </a:r>
            <a:r>
              <a:rPr lang="en-US" sz="3600" b="1" dirty="0" smtClean="0">
                <a:solidFill>
                  <a:srgbClr val="FF0000"/>
                </a:solidFill>
              </a:rPr>
              <a:t>ite</a:t>
            </a: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BIG THREAT</a:t>
            </a:r>
            <a:endParaRPr lang="fa-IR" b="1" dirty="0">
              <a:solidFill>
                <a:srgbClr val="FF0000"/>
              </a:solidFill>
            </a:endParaRPr>
          </a:p>
        </p:txBody>
      </p:sp>
      <p:pic>
        <p:nvPicPr>
          <p:cNvPr id="47106" name="Picture 2" descr="G:\ \Zoonoses\dengue\CDC\imagesCAH92Y51.jpg"/>
          <p:cNvPicPr>
            <a:picLocks noGrp="1" noChangeAspect="1" noChangeArrowheads="1"/>
          </p:cNvPicPr>
          <p:nvPr>
            <p:ph idx="1"/>
          </p:nvPr>
        </p:nvPicPr>
        <p:blipFill>
          <a:blip r:embed="rId2" cstate="print"/>
          <a:stretch>
            <a:fillRect/>
          </a:stretch>
        </p:blipFill>
        <p:spPr>
          <a:xfrm>
            <a:off x="1676400" y="2057400"/>
            <a:ext cx="5563047" cy="3701954"/>
          </a:xfrm>
        </p:spPr>
      </p:pic>
      <p:sp>
        <p:nvSpPr>
          <p:cNvPr id="5" name="Content Placeholder 2"/>
          <p:cNvSpPr txBox="1">
            <a:spLocks/>
          </p:cNvSpPr>
          <p:nvPr/>
        </p:nvSpPr>
        <p:spPr bwMode="auto">
          <a:xfrm>
            <a:off x="0" y="5943600"/>
            <a:ext cx="9144000" cy="568325"/>
          </a:xfrm>
          <a:prstGeom prst="rect">
            <a:avLst/>
          </a:prstGeom>
          <a:noFill/>
          <a:ln w="9525">
            <a:noFill/>
            <a:miter lim="800000"/>
            <a:headEnd/>
            <a:tailEnd/>
          </a:ln>
        </p:spPr>
        <p:txBody>
          <a:bodyPr vert="horz" wrap="square" lIns="91440" tIns="45720" rIns="91440" bIns="45720" numCol="1" rtlCol="1"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1" i="0" u="none" strike="noStrike" kern="1200" cap="none" spc="0" normalizeH="0" baseline="0" noProof="0" dirty="0" smtClean="0">
                <a:ln>
                  <a:noFill/>
                </a:ln>
                <a:solidFill>
                  <a:srgbClr val="006600"/>
                </a:solidFill>
                <a:effectLst/>
                <a:uLnTx/>
                <a:uFillTx/>
                <a:latin typeface="+mn-lt"/>
                <a:ea typeface="+mn-ea"/>
                <a:cs typeface="+mn-cs"/>
              </a:rPr>
              <a:t>Goal: better protection from vector-borne diseases </a:t>
            </a:r>
            <a:endParaRPr kumimoji="0" lang="fa-IR" sz="3000" b="0" i="0" u="none" strike="noStrike" kern="1200" cap="none" spc="0" normalizeH="0" baseline="0" noProof="0" dirty="0" smtClean="0">
              <a:ln>
                <a:noFill/>
              </a:ln>
              <a:solidFill>
                <a:srgbClr val="0066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1000" fill="hold"/>
                                        <p:tgtEl>
                                          <p:spTgt spid="47106"/>
                                        </p:tgtEl>
                                        <p:attrNameLst>
                                          <p:attrName>ppt_w</p:attrName>
                                        </p:attrNameLst>
                                      </p:cBhvr>
                                      <p:tavLst>
                                        <p:tav tm="0">
                                          <p:val>
                                            <p:fltVal val="0"/>
                                          </p:val>
                                        </p:tav>
                                        <p:tav tm="100000">
                                          <p:val>
                                            <p:strVal val="#ppt_w"/>
                                          </p:val>
                                        </p:tav>
                                      </p:tavLst>
                                    </p:anim>
                                    <p:anim calcmode="lin" valueType="num">
                                      <p:cBhvr>
                                        <p:cTn id="8" dur="1000" fill="hold"/>
                                        <p:tgtEl>
                                          <p:spTgt spid="47106"/>
                                        </p:tgtEl>
                                        <p:attrNameLst>
                                          <p:attrName>ppt_h</p:attrName>
                                        </p:attrNameLst>
                                      </p:cBhvr>
                                      <p:tavLst>
                                        <p:tav tm="0">
                                          <p:val>
                                            <p:fltVal val="0"/>
                                          </p:val>
                                        </p:tav>
                                        <p:tav tm="100000">
                                          <p:val>
                                            <p:strVal val="#ppt_h"/>
                                          </p:val>
                                        </p:tav>
                                      </p:tavLst>
                                    </p:anim>
                                    <p:animEffect transition="in" filter="fade">
                                      <p:cBhvr>
                                        <p:cTn id="9" dur="10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8229600" cy="1398786"/>
          </a:xfrm>
        </p:spPr>
        <p:txBody>
          <a:bodyPr>
            <a:normAutofit/>
          </a:bodyPr>
          <a:lstStyle/>
          <a:p>
            <a:pPr rtl="1">
              <a:defRPr/>
            </a:pPr>
            <a:r>
              <a:rPr lang="fa-IR" sz="2400" dirty="0" smtClean="0">
                <a:cs typeface="B Titr" pitchFamily="2" charset="-78"/>
              </a:rPr>
              <a:t>تعداد موارد بیماری سالک در استانهاي گروه دو</a:t>
            </a:r>
            <a:br>
              <a:rPr lang="fa-IR" sz="2400" dirty="0" smtClean="0">
                <a:cs typeface="B Titr" pitchFamily="2" charset="-78"/>
              </a:rPr>
            </a:br>
            <a:r>
              <a:rPr lang="fa-IR" sz="2400" dirty="0" smtClean="0">
                <a:cs typeface="B Titr" pitchFamily="2" charset="-78"/>
              </a:rPr>
              <a:t> (کرمان، یزد، سیستان و بلوچستان، خراسان جنوبی، هرمزگان)</a:t>
            </a:r>
            <a:br>
              <a:rPr lang="fa-IR" sz="2400" dirty="0" smtClean="0">
                <a:cs typeface="B Titr" pitchFamily="2" charset="-78"/>
              </a:rPr>
            </a:br>
            <a:r>
              <a:rPr lang="fa-IR" sz="2400" dirty="0" smtClean="0">
                <a:cs typeface="B Titr" pitchFamily="2" charset="-78"/>
              </a:rPr>
              <a:t>1391-1384</a:t>
            </a:r>
            <a:endParaRPr lang="fa-IR" sz="2400" dirty="0"/>
          </a:p>
        </p:txBody>
      </p:sp>
      <p:graphicFrame>
        <p:nvGraphicFramePr>
          <p:cNvPr id="4" name="Content Placeholder 3"/>
          <p:cNvGraphicFramePr>
            <a:graphicFrameLocks noGrp="1"/>
          </p:cNvGraphicFramePr>
          <p:nvPr>
            <p:ph idx="1"/>
          </p:nvPr>
        </p:nvGraphicFramePr>
        <p:xfrm>
          <a:off x="250825" y="1052513"/>
          <a:ext cx="8229600" cy="53292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398786"/>
          </a:xfrm>
        </p:spPr>
        <p:txBody>
          <a:bodyPr>
            <a:normAutofit/>
          </a:bodyPr>
          <a:lstStyle/>
          <a:p>
            <a:pPr rtl="1">
              <a:defRPr/>
            </a:pPr>
            <a:r>
              <a:rPr lang="en-US" sz="2700" dirty="0" smtClean="0">
                <a:cs typeface="B Titr" pitchFamily="2" charset="-78"/>
              </a:rPr>
              <a:t> </a:t>
            </a:r>
            <a:r>
              <a:rPr lang="fa-IR" sz="2000" dirty="0" smtClean="0">
                <a:cs typeface="B Titr" pitchFamily="2" charset="-78"/>
              </a:rPr>
              <a:t>تعداد موارد بیماری سالک دردانشگاه هاي علوم پزشكي گروه سه</a:t>
            </a:r>
            <a:br>
              <a:rPr lang="fa-IR" sz="2000" dirty="0" smtClean="0">
                <a:cs typeface="B Titr" pitchFamily="2" charset="-78"/>
              </a:rPr>
            </a:br>
            <a:r>
              <a:rPr lang="fa-IR" sz="2000" dirty="0" smtClean="0">
                <a:cs typeface="B Titr" pitchFamily="2" charset="-78"/>
              </a:rPr>
              <a:t>(خراسان شمالی، خراسان رضوی، گلستان، سمنان، قم و دانشگاه شهید بهشتی)</a:t>
            </a:r>
            <a:br>
              <a:rPr lang="fa-IR" sz="2000" dirty="0" smtClean="0">
                <a:cs typeface="B Titr" pitchFamily="2" charset="-78"/>
              </a:rPr>
            </a:br>
            <a:r>
              <a:rPr lang="fa-IR" sz="2000" dirty="0" smtClean="0">
                <a:cs typeface="B Titr" pitchFamily="2" charset="-78"/>
              </a:rPr>
              <a:t>1391-1381</a:t>
            </a:r>
            <a:endParaRPr lang="fa-IR" dirty="0"/>
          </a:p>
        </p:txBody>
      </p:sp>
      <p:graphicFrame>
        <p:nvGraphicFramePr>
          <p:cNvPr id="4" name="Content Placeholder 3"/>
          <p:cNvGraphicFramePr>
            <a:graphicFrameLocks noGrp="1"/>
          </p:cNvGraphicFramePr>
          <p:nvPr>
            <p:ph idx="1"/>
          </p:nvPr>
        </p:nvGraphicFramePr>
        <p:xfrm>
          <a:off x="457200" y="1196975"/>
          <a:ext cx="8229600" cy="53276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457200" y="274638"/>
            <a:ext cx="8229600" cy="939800"/>
          </a:xfrm>
        </p:spPr>
        <p:txBody>
          <a:bodyPr/>
          <a:lstStyle/>
          <a:p>
            <a:pPr algn="ctr" eaLnBrk="1" hangingPunct="1"/>
            <a:r>
              <a:rPr lang="fa-IR" sz="3200" dirty="0" smtClean="0">
                <a:cs typeface="B Titr" pitchFamily="2" charset="-78"/>
              </a:rPr>
              <a:t>موارد جدید بیماری سالک در شهرستان بم </a:t>
            </a:r>
            <a:br>
              <a:rPr lang="fa-IR" sz="3200" dirty="0" smtClean="0">
                <a:cs typeface="B Titr" pitchFamily="2" charset="-78"/>
              </a:rPr>
            </a:br>
            <a:r>
              <a:rPr lang="fa-IR" sz="3200" dirty="0" smtClean="0">
                <a:cs typeface="B Titr" pitchFamily="2" charset="-78"/>
              </a:rPr>
              <a:t/>
            </a:r>
            <a:br>
              <a:rPr lang="fa-IR" sz="3200" dirty="0" smtClean="0">
                <a:cs typeface="B Titr" pitchFamily="2" charset="-78"/>
              </a:rPr>
            </a:br>
            <a:r>
              <a:rPr lang="fa-IR" sz="3200" dirty="0" smtClean="0">
                <a:cs typeface="B Titr" pitchFamily="2" charset="-78"/>
              </a:rPr>
              <a:t>1392-1380</a:t>
            </a:r>
            <a:endParaRPr lang="en-US" sz="3200" dirty="0" smtClean="0">
              <a:cs typeface="B Titr" pitchFamily="2" charset="-78"/>
            </a:endParaRPr>
          </a:p>
        </p:txBody>
      </p:sp>
      <p:graphicFrame>
        <p:nvGraphicFramePr>
          <p:cNvPr id="9" name="Content Placeholder 3"/>
          <p:cNvGraphicFramePr>
            <a:graphicFrameLocks noGrp="1"/>
          </p:cNvGraphicFramePr>
          <p:nvPr>
            <p:ph idx="1"/>
          </p:nvPr>
        </p:nvGraphicFramePr>
        <p:xfrm>
          <a:off x="214313" y="1500188"/>
          <a:ext cx="8715375" cy="51435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438400" y="3581400"/>
            <a:ext cx="990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fa-IR" dirty="0"/>
              <a:t>زلزله بم 5 دی 1382</a:t>
            </a:r>
          </a:p>
        </p:txBody>
      </p:sp>
      <p:sp>
        <p:nvSpPr>
          <p:cNvPr id="7" name="Rectangle 6"/>
          <p:cNvSpPr/>
          <p:nvPr/>
        </p:nvSpPr>
        <p:spPr>
          <a:xfrm>
            <a:off x="4419600" y="3505200"/>
            <a:ext cx="1295400" cy="504825"/>
          </a:xfrm>
          <a:prstGeom prst="rect">
            <a:avLst/>
          </a:prstGeom>
          <a:solidFill>
            <a:srgbClr val="BEF793"/>
          </a:solidFill>
          <a:ln>
            <a:solidFill>
              <a:srgbClr val="BEF79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fa-IR" b="1" dirty="0" smtClean="0">
                <a:solidFill>
                  <a:schemeClr val="tx1"/>
                </a:solidFill>
              </a:rPr>
              <a:t>اجرای برنامه کنترل سالک خرداد 86</a:t>
            </a:r>
            <a:endParaRPr lang="fa-IR" b="1" dirty="0">
              <a:solidFill>
                <a:schemeClr val="tx1"/>
              </a:solidFill>
            </a:endParaRPr>
          </a:p>
        </p:txBody>
      </p:sp>
      <p:cxnSp>
        <p:nvCxnSpPr>
          <p:cNvPr id="8" name="Straight Arrow Connector 7"/>
          <p:cNvCxnSpPr/>
          <p:nvPr/>
        </p:nvCxnSpPr>
        <p:spPr>
          <a:xfrm flipV="1">
            <a:off x="4953000" y="27432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895600" y="43434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noGrp="1"/>
          </p:cNvSpPr>
          <p:nvPr>
            <p:ph type="title"/>
          </p:nvPr>
        </p:nvSpPr>
        <p:spPr>
          <a:xfrm>
            <a:off x="457200" y="274638"/>
            <a:ext cx="8229600" cy="1011237"/>
          </a:xfrm>
        </p:spPr>
        <p:txBody>
          <a:bodyPr/>
          <a:lstStyle/>
          <a:p>
            <a:pPr algn="ctr" eaLnBrk="1" hangingPunct="1"/>
            <a:r>
              <a:rPr lang="en-US" sz="5400" dirty="0" smtClean="0"/>
              <a:t> </a:t>
            </a:r>
            <a:r>
              <a:rPr lang="fa-IR" sz="3200" smtClean="0">
                <a:cs typeface="B Titr" pitchFamily="2" charset="-78"/>
              </a:rPr>
              <a:t>مقایسه</a:t>
            </a:r>
            <a:r>
              <a:rPr lang="fa-IR" smtClean="0">
                <a:cs typeface="B Titr" pitchFamily="2" charset="-78"/>
              </a:rPr>
              <a:t> </a:t>
            </a:r>
            <a:r>
              <a:rPr lang="fa-IR" sz="3200" smtClean="0">
                <a:cs typeface="B Titr" pitchFamily="2" charset="-78"/>
              </a:rPr>
              <a:t>موارد جدید سالك به تفكيك ماه </a:t>
            </a:r>
            <a:br>
              <a:rPr lang="fa-IR" sz="3200" smtClean="0">
                <a:cs typeface="B Titr" pitchFamily="2" charset="-78"/>
              </a:rPr>
            </a:br>
            <a:r>
              <a:rPr lang="fa-IR" sz="3200" smtClean="0">
                <a:cs typeface="B Titr" pitchFamily="2" charset="-78"/>
              </a:rPr>
              <a:t>1392-1386</a:t>
            </a:r>
            <a:endParaRPr lang="fa-IR" smtClean="0">
              <a:cs typeface="B Titr" pitchFamily="2" charset="-78"/>
            </a:endParaRPr>
          </a:p>
        </p:txBody>
      </p:sp>
      <p:graphicFrame>
        <p:nvGraphicFramePr>
          <p:cNvPr id="4" name="Content Placeholder 3"/>
          <p:cNvGraphicFramePr>
            <a:graphicFrameLocks noGrp="1"/>
          </p:cNvGraphicFramePr>
          <p:nvPr>
            <p:ph idx="1"/>
          </p:nvPr>
        </p:nvGraphicFramePr>
        <p:xfrm>
          <a:off x="150813" y="1646238"/>
          <a:ext cx="8874125" cy="50355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ll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5"/>
          <p:cNvPicPr>
            <a:picLocks noGrp="1" noChangeAspect="1" noChangeArrowheads="1"/>
          </p:cNvPicPr>
          <p:nvPr>
            <p:ph idx="1"/>
          </p:nvPr>
        </p:nvPicPr>
        <p:blipFill>
          <a:blip r:embed="rId2" cstate="print"/>
          <a:srcRect l="51314"/>
          <a:stretch>
            <a:fillRect/>
          </a:stretch>
        </p:blipFill>
        <p:spPr bwMode="auto">
          <a:xfrm>
            <a:off x="3590669" y="-42876"/>
            <a:ext cx="5553331" cy="4157676"/>
          </a:xfrm>
          <a:prstGeom prst="rect">
            <a:avLst/>
          </a:prstGeom>
          <a:noFill/>
          <a:ln w="38100">
            <a:pattFill prst="pct80">
              <a:fgClr>
                <a:srgbClr val="003300"/>
              </a:fgClr>
              <a:bgClr>
                <a:srgbClr val="008000"/>
              </a:bgClr>
            </a:pattFill>
            <a:miter lim="800000"/>
            <a:headEnd/>
            <a:tailEnd/>
          </a:ln>
        </p:spPr>
      </p:pic>
      <p:pic>
        <p:nvPicPr>
          <p:cNvPr id="5" name="Picture 6"/>
          <p:cNvPicPr>
            <a:picLocks noChangeAspect="1" noChangeArrowheads="1"/>
          </p:cNvPicPr>
          <p:nvPr/>
        </p:nvPicPr>
        <p:blipFill>
          <a:blip r:embed="rId3" cstate="print"/>
          <a:srcRect l="2917" t="3687" r="3648" b="7742"/>
          <a:stretch>
            <a:fillRect/>
          </a:stretch>
        </p:blipFill>
        <p:spPr bwMode="auto">
          <a:xfrm>
            <a:off x="0" y="228600"/>
            <a:ext cx="3474720" cy="2895600"/>
          </a:xfrm>
          <a:prstGeom prst="rect">
            <a:avLst/>
          </a:prstGeom>
          <a:noFill/>
          <a:ln w="38100">
            <a:pattFill prst="zigZag">
              <a:fgClr>
                <a:schemeClr val="tx1"/>
              </a:fgClr>
              <a:bgClr>
                <a:schemeClr val="bg2"/>
              </a:bgClr>
            </a:pattFill>
            <a:miter lim="800000"/>
            <a:headEnd/>
            <a:tailEnd/>
          </a:ln>
        </p:spPr>
      </p:pic>
      <p:pic>
        <p:nvPicPr>
          <p:cNvPr id="6" name="Picture 4" descr="images"/>
          <p:cNvPicPr>
            <a:picLocks noChangeAspect="1" noChangeArrowheads="1"/>
          </p:cNvPicPr>
          <p:nvPr/>
        </p:nvPicPr>
        <p:blipFill>
          <a:blip r:embed="rId4" cstate="print"/>
          <a:srcRect/>
          <a:stretch>
            <a:fillRect/>
          </a:stretch>
        </p:blipFill>
        <p:spPr bwMode="auto">
          <a:xfrm>
            <a:off x="395288" y="4133588"/>
            <a:ext cx="2881312" cy="2426146"/>
          </a:xfrm>
          <a:prstGeom prst="rect">
            <a:avLst/>
          </a:prstGeom>
          <a:noFill/>
          <a:ln w="25400">
            <a:pattFill prst="pct70">
              <a:fgClr>
                <a:srgbClr val="003300"/>
              </a:fgClr>
              <a:bgClr>
                <a:schemeClr val="folHlink"/>
              </a:bgClr>
            </a:patt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7"/>
          <p:cNvGraphicFramePr>
            <a:graphicFrameLocks noGrp="1" noChangeAspect="1"/>
          </p:cNvGraphicFramePr>
          <p:nvPr>
            <p:ph sz="half" idx="4294967295"/>
          </p:nvPr>
        </p:nvGraphicFramePr>
        <p:xfrm>
          <a:off x="0" y="1600200"/>
          <a:ext cx="8674100" cy="4806950"/>
        </p:xfrm>
        <a:graphic>
          <a:graphicData uri="http://schemas.openxmlformats.org/presentationml/2006/ole">
            <p:oleObj spid="_x0000_s1026" name="Worksheet" r:id="rId3" imgW="6943725" imgH="3848100" progId="Excel.Sheet.8">
              <p:embed/>
            </p:oleObj>
          </a:graphicData>
        </a:graphic>
      </p:graphicFrame>
      <p:sp>
        <p:nvSpPr>
          <p:cNvPr id="2051" name="WordArt 8"/>
          <p:cNvSpPr>
            <a:spLocks noChangeArrowheads="1" noChangeShapeType="1" noTextEdit="1"/>
          </p:cNvSpPr>
          <p:nvPr/>
        </p:nvSpPr>
        <p:spPr bwMode="auto">
          <a:xfrm>
            <a:off x="642938" y="357188"/>
            <a:ext cx="8072437" cy="642937"/>
          </a:xfrm>
          <a:prstGeom prst="rect">
            <a:avLst/>
          </a:prstGeom>
        </p:spPr>
        <p:txBody>
          <a:bodyPr wrap="none" fromWordArt="1">
            <a:prstTxWarp prst="textPlain">
              <a:avLst>
                <a:gd name="adj" fmla="val 50000"/>
              </a:avLst>
            </a:prstTxWarp>
          </a:bodyPr>
          <a:lstStyle/>
          <a:p>
            <a:pPr algn="ctr" rtl="1"/>
            <a:r>
              <a:rPr lang="fa-IR" sz="2800" b="1" kern="10" dirty="0">
                <a:ln w="9525">
                  <a:noFill/>
                  <a:round/>
                  <a:headEnd/>
                  <a:tailEnd/>
                </a:ln>
                <a:effectLst>
                  <a:prstShdw prst="shdw17" dist="17961" dir="2700000">
                    <a:srgbClr val="FF6600"/>
                  </a:prstShdw>
                </a:effectLst>
                <a:cs typeface="B Jadid"/>
              </a:rPr>
              <a:t>تعداد موارد و میزان بروز بیماری کالاآزار در ایران (</a:t>
            </a:r>
            <a:r>
              <a:rPr lang="fa-IR" sz="2800" b="1" kern="10" dirty="0" smtClean="0">
                <a:ln w="9525">
                  <a:noFill/>
                  <a:round/>
                  <a:headEnd/>
                  <a:tailEnd/>
                </a:ln>
                <a:effectLst>
                  <a:prstShdw prst="shdw17" dist="17961" dir="2700000">
                    <a:srgbClr val="FF6600"/>
                  </a:prstShdw>
                </a:effectLst>
                <a:cs typeface="B Jadid"/>
              </a:rPr>
              <a:t>1391-1377</a:t>
            </a:r>
            <a:r>
              <a:rPr lang="fa-IR" sz="2800" b="1" kern="10" dirty="0">
                <a:ln w="9525">
                  <a:noFill/>
                  <a:round/>
                  <a:headEnd/>
                  <a:tailEnd/>
                </a:ln>
                <a:effectLst>
                  <a:prstShdw prst="shdw17" dist="17961" dir="2700000">
                    <a:srgbClr val="FF6600"/>
                  </a:prstShdw>
                </a:effectLst>
                <a:cs typeface="B Jadid"/>
              </a:rPr>
              <a:t>)</a:t>
            </a:r>
            <a:endParaRPr lang="en-US" sz="2800" b="1" kern="10" dirty="0">
              <a:ln w="9525">
                <a:noFill/>
                <a:round/>
                <a:headEnd/>
                <a:tailEnd/>
              </a:ln>
              <a:effectLst>
                <a:prstShdw prst="shdw17" dist="17961" dir="2700000">
                  <a:srgbClr val="FF6600"/>
                </a:prstShdw>
              </a:effectLst>
              <a:cs typeface="B Jadid"/>
            </a:endParaRPr>
          </a:p>
        </p:txBody>
      </p:sp>
    </p:spTree>
  </p:cSld>
  <p:clrMapOvr>
    <a:masterClrMapping/>
  </p:clrMapOvr>
  <p:transition spd="med">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67544" y="620688"/>
          <a:ext cx="8143932" cy="578647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3"/>
          <p:cNvSpPr>
            <a:spLocks noGrp="1"/>
          </p:cNvSpPr>
          <p:nvPr>
            <p:ph type="title"/>
          </p:nvPr>
        </p:nvSpPr>
        <p:spPr>
          <a:xfrm>
            <a:off x="457200" y="274638"/>
            <a:ext cx="8229600" cy="725487"/>
          </a:xfrm>
        </p:spPr>
        <p:txBody>
          <a:bodyPr/>
          <a:lstStyle/>
          <a:p>
            <a:pPr algn="ctr"/>
            <a:r>
              <a:rPr lang="fa-IR" sz="2800" dirty="0" smtClean="0">
                <a:solidFill>
                  <a:schemeClr val="tx1"/>
                </a:solidFill>
                <a:cs typeface="B Titr" pitchFamily="2" charset="-78"/>
              </a:rPr>
              <a:t>توزیع سنی موارد بیماری کالاآزار در سال 1391</a:t>
            </a:r>
            <a:endParaRPr lang="en-US" sz="2800" dirty="0" smtClean="0">
              <a:solidFill>
                <a:schemeClr val="tx1"/>
              </a:solidFill>
              <a:cs typeface="Times New Roman" pitchFamily="18" charset="0"/>
            </a:endParaRPr>
          </a:p>
        </p:txBody>
      </p:sp>
      <p:graphicFrame>
        <p:nvGraphicFramePr>
          <p:cNvPr id="4" name="Content Placeholder 5"/>
          <p:cNvGraphicFramePr>
            <a:graphicFrameLocks noGrp="1"/>
          </p:cNvGraphicFramePr>
          <p:nvPr>
            <p:ph idx="1"/>
          </p:nvPr>
        </p:nvGraphicFramePr>
        <p:xfrm>
          <a:off x="428625" y="1303338"/>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533400" y="228600"/>
            <a:ext cx="8229600" cy="796925"/>
          </a:xfrm>
        </p:spPr>
        <p:txBody>
          <a:bodyPr/>
          <a:lstStyle/>
          <a:p>
            <a:r>
              <a:rPr lang="fa-IR" sz="2400" dirty="0" smtClean="0">
                <a:cs typeface="B Titr" pitchFamily="2" charset="-78"/>
              </a:rPr>
              <a:t>تعداد موارد كالاآزار به تفكيك استان در سال 1391</a:t>
            </a:r>
            <a:endParaRPr lang="en-US" sz="2400" dirty="0" smtClean="0">
              <a:cs typeface="B Titr" pitchFamily="2" charset="-78"/>
            </a:endParaRPr>
          </a:p>
        </p:txBody>
      </p:sp>
      <p:graphicFrame>
        <p:nvGraphicFramePr>
          <p:cNvPr id="4" name="Content Placeholder 3"/>
          <p:cNvGraphicFramePr>
            <a:graphicFrameLocks noGrp="1"/>
          </p:cNvGraphicFramePr>
          <p:nvPr>
            <p:ph idx="1"/>
          </p:nvPr>
        </p:nvGraphicFramePr>
        <p:xfrm>
          <a:off x="457200" y="1071563"/>
          <a:ext cx="8229600" cy="54292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7"/>
          <p:cNvGraphicFramePr>
            <a:graphicFrameLocks noGrp="1" noChangeAspect="1"/>
          </p:cNvGraphicFramePr>
          <p:nvPr>
            <p:ph sz="half" idx="4294967295"/>
          </p:nvPr>
        </p:nvGraphicFramePr>
        <p:xfrm>
          <a:off x="227013" y="584200"/>
          <a:ext cx="8916987" cy="5780088"/>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WordArt 8"/>
          <p:cNvSpPr>
            <a:spLocks noChangeArrowheads="1" noChangeShapeType="1" noTextEdit="1"/>
          </p:cNvSpPr>
          <p:nvPr/>
        </p:nvSpPr>
        <p:spPr bwMode="auto">
          <a:xfrm>
            <a:off x="1258888" y="188913"/>
            <a:ext cx="6913562" cy="982662"/>
          </a:xfrm>
          <a:prstGeom prst="rect">
            <a:avLst/>
          </a:prstGeom>
        </p:spPr>
        <p:txBody>
          <a:bodyPr wrap="none" fromWordArt="1">
            <a:prstTxWarp prst="textPlain">
              <a:avLst>
                <a:gd name="adj" fmla="val 50000"/>
              </a:avLst>
            </a:prstTxWarp>
          </a:bodyPr>
          <a:lstStyle/>
          <a:p>
            <a:r>
              <a:rPr lang="fa-IR" sz="2800" kern="10" dirty="0">
                <a:ln w="9525">
                  <a:noFill/>
                  <a:round/>
                  <a:headEnd/>
                  <a:tailEnd/>
                </a:ln>
                <a:cs typeface="B Titr"/>
              </a:rPr>
              <a:t>تعداد موارد و میزان بروز بیماری كالا آزار </a:t>
            </a:r>
          </a:p>
          <a:p>
            <a:r>
              <a:rPr lang="fa-IR" sz="2800" kern="10" dirty="0">
                <a:ln w="9525">
                  <a:noFill/>
                  <a:round/>
                  <a:headEnd/>
                  <a:tailEnd/>
                </a:ln>
                <a:cs typeface="B Titr"/>
              </a:rPr>
              <a:t>استان فارس </a:t>
            </a:r>
          </a:p>
          <a:p>
            <a:r>
              <a:rPr lang="fa-IR" sz="2800" kern="10" dirty="0">
                <a:ln w="9525">
                  <a:noFill/>
                  <a:round/>
                  <a:headEnd/>
                  <a:tailEnd/>
                </a:ln>
                <a:cs typeface="B Titr"/>
              </a:rPr>
              <a:t>1391-1377</a:t>
            </a:r>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28600" y="381000"/>
            <a:ext cx="8458200" cy="6172200"/>
          </a:xfrm>
        </p:spPr>
        <p:txBody>
          <a:bodyPr/>
          <a:lstStyle/>
          <a:p>
            <a:pPr algn="l" rtl="0" eaLnBrk="1" hangingPunct="1">
              <a:lnSpc>
                <a:spcPct val="150000"/>
              </a:lnSpc>
              <a:buFont typeface="Wingdings" pitchFamily="2" charset="2"/>
              <a:buChar char="Ø"/>
            </a:pPr>
            <a:r>
              <a:rPr lang="en-US" sz="2000" b="1" dirty="0" smtClean="0">
                <a:solidFill>
                  <a:srgbClr val="0070C0"/>
                </a:solidFill>
                <a:cs typeface="Times New Roman" pitchFamily="18" charset="0"/>
              </a:rPr>
              <a:t>Vector-borne diseases are illnesses caused by pathogens who transmit by infected vectors </a:t>
            </a:r>
            <a:r>
              <a:rPr lang="en-US" sz="2000" b="1" dirty="0" smtClean="0">
                <a:cs typeface="Times New Roman" pitchFamily="18" charset="0"/>
              </a:rPr>
              <a:t/>
            </a:r>
            <a:br>
              <a:rPr lang="en-US" sz="2000" b="1" dirty="0" smtClean="0">
                <a:cs typeface="Times New Roman" pitchFamily="18" charset="0"/>
              </a:rPr>
            </a:br>
            <a:r>
              <a:rPr lang="en-US" sz="2000" b="1" dirty="0" smtClean="0">
                <a:cs typeface="Times New Roman" pitchFamily="18" charset="0"/>
              </a:rPr>
              <a:t># </a:t>
            </a:r>
            <a:r>
              <a:rPr lang="en-US" sz="2000" b="1" dirty="0" smtClean="0">
                <a:solidFill>
                  <a:srgbClr val="800000"/>
                </a:solidFill>
                <a:cs typeface="Times New Roman" pitchFamily="18" charset="0"/>
              </a:rPr>
              <a:t>The most neglected tropical disease is  </a:t>
            </a:r>
            <a:r>
              <a:rPr lang="en-US" sz="2000" b="1" dirty="0" err="1" smtClean="0">
                <a:solidFill>
                  <a:srgbClr val="800000"/>
                </a:solidFill>
                <a:cs typeface="Times New Roman" pitchFamily="18" charset="0"/>
              </a:rPr>
              <a:t>Leashmaniasis</a:t>
            </a:r>
            <a:r>
              <a:rPr lang="en-US" sz="2000" b="1" dirty="0" smtClean="0">
                <a:solidFill>
                  <a:srgbClr val="800000"/>
                </a:solidFill>
                <a:cs typeface="Times New Roman" pitchFamily="18" charset="0"/>
              </a:rPr>
              <a:t>,  that cause 1.3 new cases annually</a:t>
            </a:r>
            <a:br>
              <a:rPr lang="en-US" sz="2000" b="1" dirty="0" smtClean="0">
                <a:solidFill>
                  <a:srgbClr val="800000"/>
                </a:solidFill>
                <a:cs typeface="Times New Roman" pitchFamily="18" charset="0"/>
              </a:rPr>
            </a:br>
            <a:r>
              <a:rPr lang="en-US" sz="2000" b="1" dirty="0" smtClean="0">
                <a:solidFill>
                  <a:srgbClr val="800000"/>
                </a:solidFill>
                <a:cs typeface="Times New Roman" pitchFamily="18" charset="0"/>
              </a:rPr>
              <a:t> #the world's fastest growing vector-borne disease is dengue, with a 30-fold increase in disease incidence over the last 50 years. </a:t>
            </a:r>
            <a:br>
              <a:rPr lang="en-US" sz="2000" b="1" dirty="0" smtClean="0">
                <a:solidFill>
                  <a:srgbClr val="800000"/>
                </a:solidFill>
                <a:cs typeface="Times New Roman" pitchFamily="18" charset="0"/>
              </a:rPr>
            </a:br>
            <a:r>
              <a:rPr lang="en-US" sz="2000" b="1" dirty="0" smtClean="0">
                <a:solidFill>
                  <a:srgbClr val="800000"/>
                </a:solidFill>
                <a:cs typeface="Times New Roman" pitchFamily="18" charset="0"/>
              </a:rPr>
              <a:t>#The most deadly vector-borne disease, malaria, caused an estimated 660 000 deaths in 2010. Most of these were African children. </a:t>
            </a:r>
            <a:r>
              <a:rPr lang="en-US" sz="2000" b="1" dirty="0" smtClean="0">
                <a:cs typeface="Times New Roman" pitchFamily="18" charset="0"/>
              </a:rPr>
              <a:t/>
            </a:r>
            <a:br>
              <a:rPr lang="en-US" sz="2000" b="1" dirty="0" smtClean="0">
                <a:cs typeface="Times New Roman" pitchFamily="18" charset="0"/>
              </a:rPr>
            </a:br>
            <a:r>
              <a:rPr lang="en-US" sz="2000" b="1" dirty="0" smtClean="0">
                <a:cs typeface="Times New Roman" pitchFamily="18" charset="0"/>
              </a:rPr>
              <a:t>##Globalization of trade and travel and environmental challenges such as climate change and urbanization are having an impact on transmission of vector-borne diseases</a:t>
            </a:r>
            <a:endParaRPr lang="fa-IR" sz="2000" b="1"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7"/>
          <p:cNvGraphicFramePr>
            <a:graphicFrameLocks noGrp="1" noChangeAspect="1"/>
          </p:cNvGraphicFramePr>
          <p:nvPr>
            <p:ph sz="half" idx="4294967295"/>
          </p:nvPr>
        </p:nvGraphicFramePr>
        <p:xfrm>
          <a:off x="233363" y="1082675"/>
          <a:ext cx="8910637" cy="5775325"/>
        </p:xfrm>
        <a:graphic>
          <a:graphicData uri="http://schemas.openxmlformats.org/drawingml/2006/chart">
            <c:chart xmlns:c="http://schemas.openxmlformats.org/drawingml/2006/chart" xmlns:r="http://schemas.openxmlformats.org/officeDocument/2006/relationships" r:id="rId2"/>
          </a:graphicData>
        </a:graphic>
      </p:graphicFrame>
      <p:sp>
        <p:nvSpPr>
          <p:cNvPr id="35843" name="WordArt 8"/>
          <p:cNvSpPr>
            <a:spLocks noChangeArrowheads="1" noChangeShapeType="1" noTextEdit="1"/>
          </p:cNvSpPr>
          <p:nvPr/>
        </p:nvSpPr>
        <p:spPr bwMode="auto">
          <a:xfrm>
            <a:off x="2124075" y="0"/>
            <a:ext cx="4968875" cy="981075"/>
          </a:xfrm>
          <a:prstGeom prst="rect">
            <a:avLst/>
          </a:prstGeom>
        </p:spPr>
        <p:txBody>
          <a:bodyPr wrap="none" fromWordArt="1">
            <a:prstTxWarp prst="textPlain">
              <a:avLst>
                <a:gd name="adj" fmla="val 50000"/>
              </a:avLst>
            </a:prstTxWarp>
          </a:bodyPr>
          <a:lstStyle/>
          <a:p>
            <a:r>
              <a:rPr lang="fa-IR" sz="1050" kern="10">
                <a:ln w="9525">
                  <a:noFill/>
                  <a:round/>
                  <a:headEnd/>
                  <a:tailEnd/>
                </a:ln>
                <a:cs typeface="B Titr"/>
              </a:rPr>
              <a:t>تعداد موارد و میزان بروز كالا آزار </a:t>
            </a:r>
          </a:p>
          <a:p>
            <a:r>
              <a:rPr lang="fa-IR" sz="1050" kern="10">
                <a:ln w="9525">
                  <a:noFill/>
                  <a:round/>
                  <a:headEnd/>
                  <a:tailEnd/>
                </a:ln>
                <a:cs typeface="B Titr"/>
              </a:rPr>
              <a:t>دانشگاه علوم پرشكي آذربايجان شرقي </a:t>
            </a:r>
            <a:br>
              <a:rPr lang="fa-IR" sz="1050" kern="10">
                <a:ln w="9525">
                  <a:noFill/>
                  <a:round/>
                  <a:headEnd/>
                  <a:tailEnd/>
                </a:ln>
                <a:cs typeface="B Titr"/>
              </a:rPr>
            </a:br>
            <a:r>
              <a:rPr lang="fa-IR" sz="1050" kern="10">
                <a:ln w="9525">
                  <a:noFill/>
                  <a:round/>
                  <a:headEnd/>
                  <a:tailEnd/>
                </a:ln>
                <a:cs typeface="B Titr"/>
              </a:rPr>
              <a:t>1391-1381</a:t>
            </a:r>
          </a:p>
        </p:txBody>
      </p:sp>
    </p:spTree>
  </p:cSld>
  <p:clrMapOvr>
    <a:masterClrMapping/>
  </p:clrMapOvr>
  <p:transition spd="med">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7"/>
          <p:cNvGraphicFramePr>
            <a:graphicFrameLocks noGrp="1" noChangeAspect="1"/>
          </p:cNvGraphicFramePr>
          <p:nvPr>
            <p:ph sz="half" idx="4294967295"/>
          </p:nvPr>
        </p:nvGraphicFramePr>
        <p:xfrm>
          <a:off x="0" y="1257300"/>
          <a:ext cx="8640763" cy="5600700"/>
        </p:xfrm>
        <a:graphic>
          <a:graphicData uri="http://schemas.openxmlformats.org/drawingml/2006/chart">
            <c:chart xmlns:c="http://schemas.openxmlformats.org/drawingml/2006/chart" xmlns:r="http://schemas.openxmlformats.org/officeDocument/2006/relationships" r:id="rId2"/>
          </a:graphicData>
        </a:graphic>
      </p:graphicFrame>
      <p:sp>
        <p:nvSpPr>
          <p:cNvPr id="37891" name="WordArt 8"/>
          <p:cNvSpPr>
            <a:spLocks noChangeArrowheads="1" noChangeShapeType="1" noTextEdit="1"/>
          </p:cNvSpPr>
          <p:nvPr/>
        </p:nvSpPr>
        <p:spPr bwMode="auto">
          <a:xfrm>
            <a:off x="2195513" y="188913"/>
            <a:ext cx="4968875" cy="981075"/>
          </a:xfrm>
          <a:prstGeom prst="rect">
            <a:avLst/>
          </a:prstGeom>
        </p:spPr>
        <p:txBody>
          <a:bodyPr wrap="none" fromWordArt="1">
            <a:prstTxWarp prst="textPlain">
              <a:avLst>
                <a:gd name="adj" fmla="val 50000"/>
              </a:avLst>
            </a:prstTxWarp>
          </a:bodyPr>
          <a:lstStyle/>
          <a:p>
            <a:r>
              <a:rPr lang="fa-IR" sz="2400" kern="10">
                <a:ln w="9525">
                  <a:noFill/>
                  <a:round/>
                  <a:headEnd/>
                  <a:tailEnd/>
                </a:ln>
                <a:cs typeface="B Titr"/>
              </a:rPr>
              <a:t>تعداد موارد و میزان بروز كالا آزار </a:t>
            </a:r>
          </a:p>
          <a:p>
            <a:r>
              <a:rPr lang="fa-IR" sz="2400" kern="10">
                <a:ln w="9525">
                  <a:noFill/>
                  <a:round/>
                  <a:headEnd/>
                  <a:tailEnd/>
                </a:ln>
                <a:cs typeface="B Titr"/>
              </a:rPr>
              <a:t>دانشگاه علوم پرشكي شهيد بهشتي </a:t>
            </a:r>
            <a:br>
              <a:rPr lang="fa-IR" sz="2400" kern="10">
                <a:ln w="9525">
                  <a:noFill/>
                  <a:round/>
                  <a:headEnd/>
                  <a:tailEnd/>
                </a:ln>
                <a:cs typeface="B Titr"/>
              </a:rPr>
            </a:br>
            <a:r>
              <a:rPr lang="fa-IR" sz="2400" kern="10">
                <a:ln w="9525">
                  <a:noFill/>
                  <a:round/>
                  <a:headEnd/>
                  <a:tailEnd/>
                </a:ln>
                <a:cs typeface="B Titr"/>
              </a:rPr>
              <a:t>1391-1381</a:t>
            </a:r>
          </a:p>
        </p:txBody>
      </p:sp>
    </p:spTree>
  </p:cSld>
  <p:clrMapOvr>
    <a:masterClrMapping/>
  </p:clrMapOvr>
  <p:transition spd="med">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7"/>
          <p:cNvGraphicFramePr>
            <a:graphicFrameLocks noGrp="1" noChangeAspect="1"/>
          </p:cNvGraphicFramePr>
          <p:nvPr>
            <p:ph sz="half" idx="4294967295"/>
          </p:nvPr>
        </p:nvGraphicFramePr>
        <p:xfrm>
          <a:off x="0" y="1003300"/>
          <a:ext cx="8916988" cy="5780088"/>
        </p:xfrm>
        <a:graphic>
          <a:graphicData uri="http://schemas.openxmlformats.org/drawingml/2006/chart">
            <c:chart xmlns:c="http://schemas.openxmlformats.org/drawingml/2006/chart" xmlns:r="http://schemas.openxmlformats.org/officeDocument/2006/relationships" r:id="rId2"/>
          </a:graphicData>
        </a:graphic>
      </p:graphicFrame>
      <p:sp>
        <p:nvSpPr>
          <p:cNvPr id="34819" name="WordArt 8"/>
          <p:cNvSpPr>
            <a:spLocks noChangeArrowheads="1" noChangeShapeType="1" noTextEdit="1"/>
          </p:cNvSpPr>
          <p:nvPr/>
        </p:nvSpPr>
        <p:spPr bwMode="auto">
          <a:xfrm>
            <a:off x="571500" y="214313"/>
            <a:ext cx="8358188" cy="642937"/>
          </a:xfrm>
          <a:prstGeom prst="rect">
            <a:avLst/>
          </a:prstGeom>
        </p:spPr>
        <p:txBody>
          <a:bodyPr wrap="none" fromWordArt="1">
            <a:prstTxWarp prst="textPlain">
              <a:avLst>
                <a:gd name="adj" fmla="val 50000"/>
              </a:avLst>
            </a:prstTxWarp>
          </a:bodyPr>
          <a:lstStyle/>
          <a:p>
            <a:r>
              <a:rPr lang="fa-IR" sz="2800" kern="10">
                <a:ln w="9525">
                  <a:noFill/>
                  <a:round/>
                  <a:headEnd/>
                  <a:tailEnd/>
                </a:ln>
                <a:cs typeface="B Titr"/>
              </a:rPr>
              <a:t>تعداد موارد و میزان بروز كالا آزاردر استان خراسان شمالي </a:t>
            </a:r>
          </a:p>
          <a:p>
            <a:r>
              <a:rPr lang="fa-IR" sz="2800" kern="10">
                <a:ln w="9525">
                  <a:noFill/>
                  <a:round/>
                  <a:headEnd/>
                  <a:tailEnd/>
                </a:ln>
                <a:cs typeface="B Titr"/>
              </a:rPr>
              <a:t>1391-1384</a:t>
            </a:r>
          </a:p>
        </p:txBody>
      </p:sp>
    </p:spTree>
  </p:cSld>
  <p:clrMapOvr>
    <a:masterClrMapping/>
  </p:clrMapOvr>
  <p:transition spd="med">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7"/>
          <p:cNvGraphicFramePr>
            <a:graphicFrameLocks noGrp="1" noChangeAspect="1"/>
          </p:cNvGraphicFramePr>
          <p:nvPr>
            <p:ph sz="half" idx="4294967295"/>
          </p:nvPr>
        </p:nvGraphicFramePr>
        <p:xfrm>
          <a:off x="0" y="1003300"/>
          <a:ext cx="8916988" cy="5780088"/>
        </p:xfrm>
        <a:graphic>
          <a:graphicData uri="http://schemas.openxmlformats.org/drawingml/2006/chart">
            <c:chart xmlns:c="http://schemas.openxmlformats.org/drawingml/2006/chart" xmlns:r="http://schemas.openxmlformats.org/officeDocument/2006/relationships" r:id="rId2"/>
          </a:graphicData>
        </a:graphic>
      </p:graphicFrame>
      <p:sp>
        <p:nvSpPr>
          <p:cNvPr id="12291" name="WordArt 8"/>
          <p:cNvSpPr>
            <a:spLocks noChangeArrowheads="1" noChangeShapeType="1" noTextEdit="1"/>
          </p:cNvSpPr>
          <p:nvPr/>
        </p:nvSpPr>
        <p:spPr bwMode="auto">
          <a:xfrm>
            <a:off x="1752600" y="228600"/>
            <a:ext cx="5472113" cy="982663"/>
          </a:xfrm>
          <a:prstGeom prst="rect">
            <a:avLst/>
          </a:prstGeom>
        </p:spPr>
        <p:txBody>
          <a:bodyPr wrap="none" fromWordArt="1">
            <a:prstTxWarp prst="textPlain">
              <a:avLst>
                <a:gd name="adj" fmla="val 50000"/>
              </a:avLst>
            </a:prstTxWarp>
          </a:bodyPr>
          <a:lstStyle/>
          <a:p>
            <a:r>
              <a:rPr lang="fa-IR" sz="2800" kern="10" dirty="0">
                <a:ln w="9525">
                  <a:noFill/>
                  <a:round/>
                  <a:headEnd/>
                  <a:tailEnd/>
                </a:ln>
                <a:cs typeface="B Titr"/>
              </a:rPr>
              <a:t>تعداد موارد و میزان بروز كالا آزار </a:t>
            </a:r>
          </a:p>
          <a:p>
            <a:r>
              <a:rPr lang="fa-IR" sz="2800" kern="10" dirty="0">
                <a:ln w="9525">
                  <a:noFill/>
                  <a:round/>
                  <a:headEnd/>
                  <a:tailEnd/>
                </a:ln>
                <a:cs typeface="B Titr"/>
              </a:rPr>
              <a:t> استان اردبيل </a:t>
            </a:r>
            <a:br>
              <a:rPr lang="fa-IR" sz="2800" kern="10" dirty="0">
                <a:ln w="9525">
                  <a:noFill/>
                  <a:round/>
                  <a:headEnd/>
                  <a:tailEnd/>
                </a:ln>
                <a:cs typeface="B Titr"/>
              </a:rPr>
            </a:br>
            <a:r>
              <a:rPr lang="fa-IR" sz="2800" kern="10" dirty="0">
                <a:ln w="9525">
                  <a:noFill/>
                  <a:round/>
                  <a:headEnd/>
                  <a:tailEnd/>
                </a:ln>
                <a:cs typeface="B Titr"/>
              </a:rPr>
              <a:t>1391-1377</a:t>
            </a:r>
          </a:p>
        </p:txBody>
      </p:sp>
    </p:spTree>
  </p:cSld>
  <p:clrMapOvr>
    <a:masterClrMapping/>
  </p:clrMapOvr>
  <p:transition spd="med">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n-mastouri\Desktop\damavand01_1024.jpg"/>
          <p:cNvPicPr>
            <a:picLocks noChangeAspect="1" noChangeArrowheads="1"/>
          </p:cNvPicPr>
          <p:nvPr/>
        </p:nvPicPr>
        <p:blipFill>
          <a:blip r:embed="rId2" cstate="print"/>
          <a:srcRect/>
          <a:stretch>
            <a:fillRect/>
          </a:stretch>
        </p:blipFill>
        <p:spPr bwMode="auto">
          <a:xfrm>
            <a:off x="-285750" y="-214313"/>
            <a:ext cx="9753600" cy="7315201"/>
          </a:xfrm>
          <a:prstGeom prst="rect">
            <a:avLst/>
          </a:prstGeom>
          <a:noFill/>
          <a:ln w="9525">
            <a:noFill/>
            <a:miter lim="800000"/>
            <a:headEnd/>
            <a:tailEnd/>
          </a:ln>
        </p:spPr>
      </p:pic>
      <p:sp>
        <p:nvSpPr>
          <p:cNvPr id="22531" name="Rectangle 3"/>
          <p:cNvSpPr>
            <a:spLocks noChangeArrowheads="1"/>
          </p:cNvSpPr>
          <p:nvPr/>
        </p:nvSpPr>
        <p:spPr bwMode="auto">
          <a:xfrm rot="21192514">
            <a:off x="-288670" y="4804630"/>
            <a:ext cx="5257800" cy="584775"/>
          </a:xfrm>
          <a:prstGeom prst="rect">
            <a:avLst/>
          </a:prstGeom>
          <a:noFill/>
          <a:ln w="9525">
            <a:noFill/>
            <a:miter lim="800000"/>
            <a:headEnd/>
            <a:tailEnd/>
          </a:ln>
        </p:spPr>
        <p:txBody>
          <a:bodyPr wrap="square">
            <a:spAutoFit/>
          </a:bodyPr>
          <a:lstStyle/>
          <a:p>
            <a:pPr algn="ctr"/>
            <a:r>
              <a:rPr lang="fa-IR" sz="2800" dirty="0" smtClean="0">
                <a:latin typeface="B Tahoma" pitchFamily="34" charset="0"/>
              </a:rPr>
              <a:t> </a:t>
            </a:r>
            <a:r>
              <a:rPr lang="en-US" sz="3200" dirty="0" smtClean="0">
                <a:solidFill>
                  <a:srgbClr val="FF7171"/>
                </a:solidFill>
                <a:latin typeface="Arial Rounded MT Bold" pitchFamily="34" charset="0"/>
              </a:rPr>
              <a:t>thank you</a:t>
            </a:r>
            <a:r>
              <a:rPr lang="fa-IR" sz="3200" dirty="0" smtClean="0">
                <a:solidFill>
                  <a:srgbClr val="FF7171"/>
                </a:solidFill>
                <a:latin typeface="Arial Rounded MT Bold" pitchFamily="34" charset="0"/>
                <a:cs typeface="B Titr" pitchFamily="2" charset="-78"/>
              </a:rPr>
              <a:t> </a:t>
            </a:r>
            <a:endParaRPr lang="en-US" sz="3200" dirty="0">
              <a:solidFill>
                <a:srgbClr val="FF7171"/>
              </a:solidFill>
              <a:cs typeface="B Titr" pitchFamily="2" charset="-78"/>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74638"/>
            <a:ext cx="8229600" cy="715962"/>
          </a:xfrm>
        </p:spPr>
        <p:txBody>
          <a:bodyPr/>
          <a:lstStyle/>
          <a:p>
            <a:pPr eaLnBrk="1" hangingPunct="1"/>
            <a:endParaRPr lang="fa-IR" sz="3200" dirty="0" smtClean="0"/>
          </a:p>
        </p:txBody>
      </p:sp>
      <p:sp>
        <p:nvSpPr>
          <p:cNvPr id="49155" name="Content Placeholder 2"/>
          <p:cNvSpPr>
            <a:spLocks noGrp="1"/>
          </p:cNvSpPr>
          <p:nvPr>
            <p:ph idx="1"/>
          </p:nvPr>
        </p:nvSpPr>
        <p:spPr>
          <a:xfrm>
            <a:off x="457200" y="1371600"/>
            <a:ext cx="8229600" cy="4754563"/>
          </a:xfrm>
        </p:spPr>
        <p:txBody>
          <a:bodyPr/>
          <a:lstStyle/>
          <a:p>
            <a:pPr algn="l" rtl="0" eaLnBrk="1" hangingPunct="1">
              <a:lnSpc>
                <a:spcPct val="150000"/>
              </a:lnSpc>
            </a:pPr>
            <a:r>
              <a:rPr lang="en-US" b="1" dirty="0" smtClean="0">
                <a:cs typeface="Arial" pitchFamily="34" charset="0"/>
              </a:rPr>
              <a:t>An estimated 1.3 million new cases of </a:t>
            </a:r>
            <a:r>
              <a:rPr lang="en-US" b="1" dirty="0" err="1" smtClean="0">
                <a:cs typeface="Arial" pitchFamily="34" charset="0"/>
              </a:rPr>
              <a:t>leishmaniasis</a:t>
            </a:r>
            <a:r>
              <a:rPr lang="en-US" b="1" dirty="0" smtClean="0">
                <a:cs typeface="Arial" pitchFamily="34" charset="0"/>
              </a:rPr>
              <a:t> occur annually.</a:t>
            </a:r>
          </a:p>
          <a:p>
            <a:pPr algn="l" rtl="0" eaLnBrk="1" hangingPunct="1">
              <a:lnSpc>
                <a:spcPct val="150000"/>
              </a:lnSpc>
            </a:pPr>
            <a:r>
              <a:rPr lang="en-US" b="1" dirty="0" smtClean="0">
                <a:cs typeface="Arial" pitchFamily="34" charset="0"/>
              </a:rPr>
              <a:t>40% of the world's population is at risk from dengue.</a:t>
            </a:r>
          </a:p>
          <a:p>
            <a:pPr algn="l" rtl="0" eaLnBrk="1" hangingPunct="1">
              <a:lnSpc>
                <a:spcPct val="150000"/>
              </a:lnSpc>
            </a:pPr>
            <a:r>
              <a:rPr lang="en-US" b="1" dirty="0" smtClean="0">
                <a:cs typeface="Arial" pitchFamily="34" charset="0"/>
              </a:rPr>
              <a:t>Every 1 minute a child dies from malaria in Africa.</a:t>
            </a:r>
          </a:p>
          <a:p>
            <a:pPr algn="l" rtl="0" eaLnBrk="1" hangingPunct="1">
              <a:lnSpc>
                <a:spcPct val="150000"/>
              </a:lnSpc>
              <a:buFont typeface="Arial" pitchFamily="34" charset="0"/>
              <a:buNone/>
            </a:pPr>
            <a:endParaRPr lang="en-US" b="1" dirty="0" smtClean="0">
              <a:cs typeface="Arial" pitchFamily="34" charset="0"/>
            </a:endParaRPr>
          </a:p>
          <a:p>
            <a:pPr algn="l" rtl="0" eaLnBrk="1" hangingPunct="1"/>
            <a:endParaRPr lang="fa-I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685800"/>
            <a:ext cx="8229600" cy="838200"/>
          </a:xfrm>
        </p:spPr>
        <p:txBody>
          <a:bodyPr/>
          <a:lstStyle/>
          <a:p>
            <a:pPr rtl="0" eaLnBrk="1" hangingPunct="1"/>
            <a:r>
              <a:rPr lang="en-US" sz="2800" dirty="0" smtClean="0">
                <a:cs typeface="Times New Roman" pitchFamily="18" charset="0"/>
              </a:rPr>
              <a:t> Global situation of </a:t>
            </a:r>
            <a:r>
              <a:rPr lang="en-US" sz="2800" dirty="0" err="1" smtClean="0">
                <a:cs typeface="Times New Roman" pitchFamily="18" charset="0"/>
              </a:rPr>
              <a:t>Leishmaniasis</a:t>
            </a:r>
            <a:endParaRPr lang="fa-IR" sz="2400" dirty="0" smtClean="0"/>
          </a:p>
        </p:txBody>
      </p:sp>
      <p:sp>
        <p:nvSpPr>
          <p:cNvPr id="3" name="Content Placeholder 2"/>
          <p:cNvSpPr>
            <a:spLocks noGrp="1"/>
          </p:cNvSpPr>
          <p:nvPr>
            <p:ph idx="1"/>
          </p:nvPr>
        </p:nvSpPr>
        <p:spPr>
          <a:xfrm>
            <a:off x="228600" y="1676400"/>
            <a:ext cx="8382000" cy="4911725"/>
          </a:xfrm>
        </p:spPr>
        <p:txBody>
          <a:bodyPr rtlCol="1">
            <a:normAutofit fontScale="77500" lnSpcReduction="20000"/>
          </a:bodyPr>
          <a:lstStyle/>
          <a:p>
            <a:pPr algn="just" rtl="0" eaLnBrk="1" fontAlgn="auto" hangingPunct="1">
              <a:lnSpc>
                <a:spcPct val="170000"/>
              </a:lnSpc>
              <a:spcAft>
                <a:spcPts val="0"/>
              </a:spcAft>
              <a:defRPr/>
            </a:pPr>
            <a:r>
              <a:rPr lang="en-US" b="1" dirty="0" smtClean="0"/>
              <a:t>Up to 350 million people are at risk in 88 countries around the world. </a:t>
            </a:r>
          </a:p>
          <a:p>
            <a:pPr algn="just" rtl="0" eaLnBrk="1" fontAlgn="auto" hangingPunct="1">
              <a:lnSpc>
                <a:spcPct val="170000"/>
              </a:lnSpc>
              <a:spcAft>
                <a:spcPts val="0"/>
              </a:spcAft>
              <a:defRPr/>
            </a:pPr>
            <a:r>
              <a:rPr lang="en-US" b="1" dirty="0" smtClean="0"/>
              <a:t>Visceral Leishmaniasis is the most severe form of the disease.</a:t>
            </a:r>
          </a:p>
          <a:p>
            <a:pPr algn="just" rtl="0" eaLnBrk="1" fontAlgn="auto" hangingPunct="1">
              <a:lnSpc>
                <a:spcPct val="170000"/>
              </a:lnSpc>
              <a:spcAft>
                <a:spcPts val="0"/>
              </a:spcAft>
              <a:defRPr/>
            </a:pPr>
            <a:r>
              <a:rPr lang="en-US" b="1" dirty="0" smtClean="0"/>
              <a:t>An estimated 200 000 to 400 000 new cases of VL occur worldwide each year. Over 90% of new cases occur in six countries: Bangladesh, Brazil, Ethiopia, India, South Sudan, and Sudan</a:t>
            </a:r>
          </a:p>
          <a:p>
            <a:pPr algn="just" rtl="0" eaLnBrk="1" fontAlgn="auto" hangingPunct="1">
              <a:lnSpc>
                <a:spcPct val="170000"/>
              </a:lnSpc>
              <a:spcAft>
                <a:spcPts val="0"/>
              </a:spcAft>
              <a:defRPr/>
            </a:pPr>
            <a:r>
              <a:rPr lang="en-US" b="1" dirty="0" smtClean="0"/>
              <a:t> Cutaneous Leishmaniasis is the most common form of the disease.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458200" cy="4389120"/>
          </a:xfrm>
        </p:spPr>
        <p:txBody>
          <a:bodyPr>
            <a:normAutofit/>
          </a:bodyPr>
          <a:lstStyle/>
          <a:p>
            <a:pPr algn="l" rtl="0">
              <a:lnSpc>
                <a:spcPct val="170000"/>
              </a:lnSpc>
              <a:defRPr/>
            </a:pPr>
            <a:r>
              <a:rPr lang="en-US" b="1" dirty="0" smtClean="0"/>
              <a:t>During the past 10 years, the disease has spread  </a:t>
            </a:r>
          </a:p>
          <a:p>
            <a:pPr algn="just" rtl="0">
              <a:lnSpc>
                <a:spcPct val="170000"/>
              </a:lnSpc>
              <a:defRPr/>
            </a:pPr>
            <a:r>
              <a:rPr lang="en-US" b="1" dirty="0" smtClean="0"/>
              <a:t>An estimated 12 million people are currently infected</a:t>
            </a:r>
          </a:p>
          <a:p>
            <a:pPr algn="just" rtl="0">
              <a:lnSpc>
                <a:spcPct val="170000"/>
              </a:lnSpc>
              <a:defRPr/>
            </a:pPr>
            <a:r>
              <a:rPr lang="en-US" b="1" dirty="0" smtClean="0"/>
              <a:t>An estimated 1.3 million new cases and estimated 20 000 to   30 000 deaths occur annually. </a:t>
            </a:r>
          </a:p>
          <a:p>
            <a:pPr algn="l"/>
            <a:endParaRPr lang="fa-IR" dirty="0"/>
          </a:p>
        </p:txBody>
      </p:sp>
      <p:sp>
        <p:nvSpPr>
          <p:cNvPr id="4" name="Title 1"/>
          <p:cNvSpPr>
            <a:spLocks noGrp="1"/>
          </p:cNvSpPr>
          <p:nvPr>
            <p:ph type="title"/>
          </p:nvPr>
        </p:nvSpPr>
        <p:spPr>
          <a:xfrm>
            <a:off x="457200" y="704088"/>
            <a:ext cx="8229600" cy="896112"/>
          </a:xfrm>
        </p:spPr>
        <p:txBody>
          <a:bodyPr/>
          <a:lstStyle/>
          <a:p>
            <a:pPr rtl="0" eaLnBrk="1" hangingPunct="1"/>
            <a:r>
              <a:rPr lang="en-US" sz="2800" dirty="0" smtClean="0">
                <a:cs typeface="Times New Roman" pitchFamily="18" charset="0"/>
              </a:rPr>
              <a:t> Global situation of </a:t>
            </a:r>
            <a:r>
              <a:rPr lang="en-US" sz="2800" dirty="0" err="1" smtClean="0">
                <a:cs typeface="Times New Roman" pitchFamily="18" charset="0"/>
              </a:rPr>
              <a:t>Leishmaniasis</a:t>
            </a:r>
            <a:endParaRPr lang="fa-IR" sz="24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sz="2400" dirty="0" smtClean="0">
                <a:cs typeface="Times New Roman" pitchFamily="18" charset="0"/>
              </a:rPr>
              <a:t>Global situation of </a:t>
            </a:r>
            <a:r>
              <a:rPr lang="en-US" sz="2400" dirty="0" err="1" smtClean="0">
                <a:cs typeface="Times New Roman" pitchFamily="18" charset="0"/>
              </a:rPr>
              <a:t>Leishmaniasis</a:t>
            </a:r>
            <a:r>
              <a:rPr lang="en-US" sz="2400" dirty="0" smtClean="0">
                <a:cs typeface="Times New Roman" pitchFamily="18" charset="0"/>
              </a:rPr>
              <a:t> (continued)</a:t>
            </a:r>
            <a:endParaRPr lang="fa-IR" sz="2400" dirty="0" smtClean="0"/>
          </a:p>
        </p:txBody>
      </p:sp>
      <p:sp>
        <p:nvSpPr>
          <p:cNvPr id="53251" name="Content Placeholder 2"/>
          <p:cNvSpPr>
            <a:spLocks noGrp="1"/>
          </p:cNvSpPr>
          <p:nvPr>
            <p:ph idx="1"/>
          </p:nvPr>
        </p:nvSpPr>
        <p:spPr>
          <a:xfrm>
            <a:off x="609600" y="1500188"/>
            <a:ext cx="8102600" cy="4800600"/>
          </a:xfrm>
        </p:spPr>
        <p:txBody>
          <a:bodyPr/>
          <a:lstStyle/>
          <a:p>
            <a:pPr algn="just" rtl="0" eaLnBrk="1" hangingPunct="1">
              <a:lnSpc>
                <a:spcPct val="150000"/>
              </a:lnSpc>
            </a:pPr>
            <a:r>
              <a:rPr lang="en-US" sz="2400" dirty="0" smtClean="0">
                <a:cs typeface="Arial" pitchFamily="34" charset="0"/>
              </a:rPr>
              <a:t>In the New World, </a:t>
            </a:r>
            <a:r>
              <a:rPr lang="en-US" sz="2400" dirty="0" err="1" smtClean="0">
                <a:cs typeface="Arial" pitchFamily="34" charset="0"/>
              </a:rPr>
              <a:t>Leishmaniasis</a:t>
            </a:r>
            <a:r>
              <a:rPr lang="en-US" sz="2400" dirty="0" smtClean="0">
                <a:cs typeface="Arial" pitchFamily="34" charset="0"/>
              </a:rPr>
              <a:t> found in  Mexico, Central America, and South America (Latin America). </a:t>
            </a:r>
          </a:p>
          <a:p>
            <a:pPr algn="just" rtl="0" eaLnBrk="1" hangingPunct="1">
              <a:lnSpc>
                <a:spcPct val="150000"/>
              </a:lnSpc>
            </a:pPr>
            <a:r>
              <a:rPr lang="en-US" sz="2400" dirty="0" smtClean="0">
                <a:cs typeface="Arial" pitchFamily="34" charset="0"/>
              </a:rPr>
              <a:t>In the Old World (the Eastern Hemisphere), </a:t>
            </a:r>
            <a:r>
              <a:rPr lang="en-US" sz="2400" dirty="0" err="1" smtClean="0">
                <a:cs typeface="Arial" pitchFamily="34" charset="0"/>
              </a:rPr>
              <a:t>Leishmaniasis</a:t>
            </a:r>
            <a:r>
              <a:rPr lang="en-US" sz="2400" dirty="0" smtClean="0">
                <a:cs typeface="Arial" pitchFamily="34" charset="0"/>
              </a:rPr>
              <a:t> is found in some parts of Asia, the Middle East, Africa, and southern Europe. </a:t>
            </a:r>
          </a:p>
          <a:p>
            <a:pPr algn="just" rtl="0" eaLnBrk="1" hangingPunct="1">
              <a:lnSpc>
                <a:spcPct val="150000"/>
              </a:lnSpc>
            </a:pPr>
            <a:r>
              <a:rPr lang="en-US" sz="2400" dirty="0" smtClean="0">
                <a:cs typeface="Arial" pitchFamily="34" charset="0"/>
              </a:rPr>
              <a:t>Over 90 percent of </a:t>
            </a:r>
            <a:r>
              <a:rPr lang="en-US" sz="2400" b="1" dirty="0" err="1" smtClean="0">
                <a:cs typeface="Arial" pitchFamily="34" charset="0"/>
              </a:rPr>
              <a:t>Cutaneous</a:t>
            </a:r>
            <a:r>
              <a:rPr lang="en-US" sz="2400" b="1" dirty="0" smtClean="0">
                <a:cs typeface="Arial" pitchFamily="34" charset="0"/>
              </a:rPr>
              <a:t> </a:t>
            </a:r>
            <a:r>
              <a:rPr lang="en-US" sz="2400" b="1" dirty="0" err="1" smtClean="0">
                <a:cs typeface="Arial" pitchFamily="34" charset="0"/>
              </a:rPr>
              <a:t>Leishmaniasis</a:t>
            </a:r>
            <a:r>
              <a:rPr lang="en-US" sz="2400" dirty="0" smtClean="0">
                <a:cs typeface="Arial" pitchFamily="34" charset="0"/>
              </a:rPr>
              <a:t> cases occur in  Afghanistan, Algeria, Iran, Iraq, Saudi Arabia, and Syria (in the Old World) and in Brazil and Peru (in the New World);. </a:t>
            </a:r>
          </a:p>
          <a:p>
            <a:pPr algn="just" eaLnBrk="1" hangingPunct="1"/>
            <a:endParaRPr lang="fa-IR" dirty="0" smtClean="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1992</TotalTime>
  <Words>1814</Words>
  <Application>Microsoft Office PowerPoint</Application>
  <PresentationFormat>On-screen Show (4:3)</PresentationFormat>
  <Paragraphs>246</Paragraphs>
  <Slides>54</Slides>
  <Notes>10</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54</vt:i4>
      </vt:variant>
    </vt:vector>
  </HeadingPairs>
  <TitlesOfParts>
    <vt:vector size="59" baseType="lpstr">
      <vt:lpstr>1_Office Theme</vt:lpstr>
      <vt:lpstr>Flow</vt:lpstr>
      <vt:lpstr>Apex</vt:lpstr>
      <vt:lpstr>1_Apex</vt:lpstr>
      <vt:lpstr>Worksheet</vt:lpstr>
      <vt:lpstr>Slide 1</vt:lpstr>
      <vt:lpstr>SMALL BITE</vt:lpstr>
      <vt:lpstr>Slide 3</vt:lpstr>
      <vt:lpstr>World  Health day 7 April 2014 SMALL  Bite BIG THREAT</vt:lpstr>
      <vt:lpstr>Vector-borne diseases are illnesses caused by pathogens who transmit by infected vectors  # The most neglected tropical disease is  Leashmaniasis,  that cause 1.3 new cases annually  #the world's fastest growing vector-borne disease is dengue, with a 30-fold increase in disease incidence over the last 50 years.  #The most deadly vector-borne disease, malaria, caused an estimated 660 000 deaths in 2010. Most of these were African children.  ##Globalization of trade and travel and environmental challenges such as climate change and urbanization are having an impact on transmission of vector-borne diseases</vt:lpstr>
      <vt:lpstr>Slide 6</vt:lpstr>
      <vt:lpstr> Global situation of Leishmaniasis</vt:lpstr>
      <vt:lpstr> Global situation of Leishmaniasis</vt:lpstr>
      <vt:lpstr>Global situation of Leishmaniasis (continued)</vt:lpstr>
      <vt:lpstr>CL due to L. Tropica</vt:lpstr>
      <vt:lpstr>Visceral Leishmaniasis</vt:lpstr>
      <vt:lpstr>Major risk factors</vt:lpstr>
      <vt:lpstr>Major risk factors</vt:lpstr>
      <vt:lpstr>اصول اقدامات کنترلی</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توصیه ها (ادامه)</vt:lpstr>
      <vt:lpstr>Slide 30</vt:lpstr>
      <vt:lpstr>Slide 31</vt:lpstr>
      <vt:lpstr>نقشه پراكندگي سالك 91- ميزان بروز</vt:lpstr>
      <vt:lpstr>Slide 33</vt:lpstr>
      <vt:lpstr>Slide 34</vt:lpstr>
      <vt:lpstr>تعداد موارد سالك كشور به تفكيك دانشگاه در سال 1391</vt:lpstr>
      <vt:lpstr>ميزان بروز سالك كشور به تفكيك دانشگاه در سال 1391</vt:lpstr>
      <vt:lpstr>Slide 37</vt:lpstr>
      <vt:lpstr>Slide 38</vt:lpstr>
      <vt:lpstr>تعداد موارد بیماری سالک در استانهاي گروه يك   (اصقهان، فارس، بوشهر، ایلام، خوزستان)، 1391-1381</vt:lpstr>
      <vt:lpstr>تعداد موارد بیماری سالک در استانهاي گروه دو  (کرمان، یزد، سیستان و بلوچستان، خراسان جنوبی، هرمزگان) 1391-1384</vt:lpstr>
      <vt:lpstr> تعداد موارد بیماری سالک دردانشگاه هاي علوم پزشكي گروه سه (خراسان شمالی، خراسان رضوی، گلستان، سمنان، قم و دانشگاه شهید بهشتی) 1391-1381</vt:lpstr>
      <vt:lpstr>موارد جدید بیماری سالک در شهرستان بم   1392-1380</vt:lpstr>
      <vt:lpstr> مقایسه موارد جدید سالك به تفكيك ماه  1392-1386</vt:lpstr>
      <vt:lpstr>Slide 44</vt:lpstr>
      <vt:lpstr>Slide 45</vt:lpstr>
      <vt:lpstr>Slide 46</vt:lpstr>
      <vt:lpstr>توزیع سنی موارد بیماری کالاآزار در سال 1391</vt:lpstr>
      <vt:lpstr>تعداد موارد كالاآزار به تفكيك استان در سال 1391</vt:lpstr>
      <vt:lpstr>Slide 49</vt:lpstr>
      <vt:lpstr>Slide 50</vt:lpstr>
      <vt:lpstr>Slide 51</vt:lpstr>
      <vt:lpstr>Slide 52</vt:lpstr>
      <vt:lpstr>Slide 53</vt:lpstr>
      <vt:lpstr>Slide 54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m-shirzadi</cp:lastModifiedBy>
  <cp:revision>219</cp:revision>
  <cp:lastPrinted>1601-01-01T00:00:00Z</cp:lastPrinted>
  <dcterms:created xsi:type="dcterms:W3CDTF">1601-01-01T00:00:00Z</dcterms:created>
  <dcterms:modified xsi:type="dcterms:W3CDTF">2015-01-11T10:31:14Z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